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64" r:id="rId4"/>
    <p:sldId id="263" r:id="rId5"/>
    <p:sldId id="266" r:id="rId6"/>
    <p:sldId id="267" r:id="rId7"/>
  </p:sldIdLst>
  <p:sldSz cx="10329863" cy="7199313"/>
  <p:notesSz cx="6858000" cy="9947275"/>
  <p:defaultTextStyle>
    <a:defPPr>
      <a:defRPr lang="en-US"/>
    </a:defPPr>
    <a:lvl1pPr marL="0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7441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4883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02324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9765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7206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04648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72089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9530" algn="l" defTabSz="46744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300" y="-114"/>
      </p:cViewPr>
      <p:guideLst>
        <p:guide orient="horz" pos="2268"/>
        <p:guide pos="32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1" y="4896275"/>
            <a:ext cx="1033787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3488" tIns="46744" rIns="93488" bIns="4674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774740" y="1839829"/>
            <a:ext cx="8780384" cy="1920826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9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774740" y="3791351"/>
            <a:ext cx="8780384" cy="1259412"/>
          </a:xfrm>
        </p:spPr>
        <p:txBody>
          <a:bodyPr lIns="46744" rIns="46744"/>
          <a:lstStyle>
            <a:lvl1pPr marL="0" marR="65442" indent="0" algn="r">
              <a:buNone/>
              <a:defRPr>
                <a:solidFill>
                  <a:schemeClr val="tx2"/>
                </a:solidFill>
              </a:defRPr>
            </a:lvl1pPr>
            <a:lvl2pPr marL="467441" indent="0" algn="ctr">
              <a:buNone/>
            </a:lvl2pPr>
            <a:lvl3pPr marL="934883" indent="0" algn="ctr">
              <a:buNone/>
            </a:lvl3pPr>
            <a:lvl4pPr marL="1402324" indent="0" algn="ctr">
              <a:buNone/>
            </a:lvl4pPr>
            <a:lvl5pPr marL="1869765" indent="0" algn="ctr">
              <a:buNone/>
            </a:lvl5pPr>
            <a:lvl6pPr marL="2337206" indent="0" algn="ctr">
              <a:buNone/>
            </a:lvl6pPr>
            <a:lvl7pPr marL="2804648" indent="0" algn="ctr">
              <a:buNone/>
            </a:lvl7pPr>
            <a:lvl8pPr marL="3272089" indent="0" algn="ctr">
              <a:buNone/>
            </a:lvl8pPr>
            <a:lvl9pPr marL="3739530" indent="0" algn="ctr">
              <a:buNone/>
            </a:lvl9pPr>
            <a:extLst/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4253" y="5199504"/>
            <a:ext cx="10334117" cy="2007250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6493" y="1555056"/>
            <a:ext cx="9296877" cy="460436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31598" y="288312"/>
            <a:ext cx="2007987" cy="587110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6494" y="288309"/>
            <a:ext cx="7144822" cy="587110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6059" y="1112452"/>
            <a:ext cx="8780384" cy="191981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9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431441" y="3077619"/>
            <a:ext cx="5164932" cy="1527296"/>
          </a:xfrm>
        </p:spPr>
        <p:txBody>
          <a:bodyPr lIns="93488" rIns="93488" anchor="t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108312" y="3155050"/>
            <a:ext cx="206597" cy="239977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3488" tIns="46744" rIns="93488" bIns="46744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97720" y="3155050"/>
            <a:ext cx="206597" cy="239977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3488" tIns="46744" rIns="93488" bIns="46744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6494" y="1555055"/>
            <a:ext cx="4562356" cy="475121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51014" y="1555055"/>
            <a:ext cx="4562356" cy="475121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6493" y="286639"/>
            <a:ext cx="9296877" cy="119988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6495" y="5679458"/>
            <a:ext cx="4564151" cy="79992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6977" anchor="ctr"/>
          <a:lstStyle>
            <a:lvl1pPr marL="0" indent="0">
              <a:buNone/>
              <a:defRPr sz="25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5247431" y="5679458"/>
            <a:ext cx="4565943" cy="79992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6977" anchor="ctr"/>
          <a:lstStyle>
            <a:lvl1pPr marL="0" indent="0">
              <a:buNone/>
              <a:defRPr sz="25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516495" y="1516178"/>
            <a:ext cx="4564151" cy="41379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47429" y="1516178"/>
            <a:ext cx="4565943" cy="4137939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32986" y="5119512"/>
            <a:ext cx="8452069" cy="479954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6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92767" y="5621618"/>
            <a:ext cx="4490047" cy="959908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032986" y="287973"/>
            <a:ext cx="8449828" cy="4799542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599444" y="6726859"/>
            <a:ext cx="2169271" cy="383963"/>
          </a:xfrm>
        </p:spPr>
        <p:txBody>
          <a:bodyPr/>
          <a:lstStyle/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89236" y="5714312"/>
            <a:ext cx="8091726" cy="680494"/>
          </a:xfrm>
          <a:noFill/>
        </p:spPr>
        <p:txBody>
          <a:bodyPr lIns="93488" tIns="0" rIns="93488" anchor="t"/>
          <a:lstStyle>
            <a:lvl1pPr marL="0" marR="1869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8247" y="199423"/>
            <a:ext cx="9813370" cy="46075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3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DFF08F-DC6B-4601-B491-B0F83F6DD2D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948115" y="6726862"/>
            <a:ext cx="2655536" cy="3832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249" y="5107252"/>
            <a:ext cx="9122715" cy="590675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1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564024" y="6240807"/>
            <a:ext cx="5581361" cy="96691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88" tIns="46744" rIns="93488" bIns="46744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548709" y="6234589"/>
            <a:ext cx="4169056" cy="97990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88" tIns="46744" rIns="93488" bIns="46744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826" y="6079476"/>
            <a:ext cx="3843553" cy="113466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3488" tIns="46744" rIns="93488" bIns="46744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10435" y="6075789"/>
            <a:ext cx="3847162" cy="113835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787740" y="5236708"/>
            <a:ext cx="206597" cy="239977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3488" tIns="46744" rIns="93488" bIns="46744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577148" y="5236708"/>
            <a:ext cx="206597" cy="239977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3488" tIns="46744" rIns="93488" bIns="46744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564024" y="6240807"/>
            <a:ext cx="5581361" cy="96691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88" tIns="46744" rIns="93488" bIns="46744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548709" y="6234589"/>
            <a:ext cx="4169056" cy="97990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88" tIns="46744" rIns="93488" bIns="46744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826" y="6079476"/>
            <a:ext cx="3843553" cy="113466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3488" tIns="46744" rIns="93488" bIns="46744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10435" y="6075789"/>
            <a:ext cx="3847162" cy="113835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516493" y="288306"/>
            <a:ext cx="9296877" cy="1199886"/>
          </a:xfrm>
          <a:prstGeom prst="rect">
            <a:avLst/>
          </a:prstGeom>
        </p:spPr>
        <p:txBody>
          <a:bodyPr vert="horz" lIns="93488" tIns="46744" rIns="93488" bIns="46744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516493" y="1555055"/>
            <a:ext cx="9296877" cy="4751214"/>
          </a:xfrm>
          <a:prstGeom prst="rect">
            <a:avLst/>
          </a:prstGeom>
        </p:spPr>
        <p:txBody>
          <a:bodyPr vert="horz" lIns="93488" tIns="46744" rIns="93488" bIns="46744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7599444" y="6726859"/>
            <a:ext cx="2169271" cy="383963"/>
          </a:xfrm>
          <a:prstGeom prst="rect">
            <a:avLst/>
          </a:prstGeom>
        </p:spPr>
        <p:txBody>
          <a:bodyPr vert="horz" lIns="93488" tIns="46744" rIns="93488" bIns="46744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DFF08F-DC6B-4601-B491-B0F83F6DD2DA}" type="datetimeFigureOut">
              <a:rPr lang="en-US" smtClean="0"/>
              <a:pPr/>
              <a:t>10/10/2017</a:t>
            </a:fld>
            <a:endParaRPr lang="en-US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948115" y="6726862"/>
            <a:ext cx="2655536" cy="383297"/>
          </a:xfrm>
          <a:prstGeom prst="rect">
            <a:avLst/>
          </a:prstGeom>
        </p:spPr>
        <p:txBody>
          <a:bodyPr vert="horz" lIns="93488" tIns="46744" rIns="93488" bIns="46744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9768715" y="6726862"/>
            <a:ext cx="413195" cy="383297"/>
          </a:xfrm>
          <a:prstGeom prst="rect">
            <a:avLst/>
          </a:prstGeom>
        </p:spPr>
        <p:txBody>
          <a:bodyPr vert="horz" lIns="93488" tIns="46744" rIns="93488" bIns="46744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2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73953" indent="-261767" algn="l" rtl="0" eaLnBrk="1" latinLnBrk="0" hangingPunct="1">
        <a:spcBef>
          <a:spcPts val="409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5720" indent="-233721" algn="l" rtl="0" eaLnBrk="1" latinLnBrk="0" hangingPunct="1">
        <a:spcBef>
          <a:spcPts val="331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78790" indent="-233721" algn="l" rtl="0" eaLnBrk="1" latinLnBrk="0" hangingPunct="1">
        <a:spcBef>
          <a:spcPts val="358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603" indent="-233721" algn="l" rtl="0" eaLnBrk="1" latinLnBrk="0" hangingPunct="1">
        <a:spcBef>
          <a:spcPts val="358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02324" indent="-233721" algn="l" rtl="0" eaLnBrk="1" latinLnBrk="0" hangingPunct="1">
        <a:spcBef>
          <a:spcPts val="358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36044" indent="-233721" algn="l" rtl="0" eaLnBrk="1" latinLnBrk="0" hangingPunct="1">
        <a:spcBef>
          <a:spcPts val="358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69765" indent="-233721" algn="l" rtl="0" eaLnBrk="1" latinLnBrk="0" hangingPunct="1">
        <a:spcBef>
          <a:spcPts val="358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486" indent="-233721" algn="l" rtl="0" eaLnBrk="1" latinLnBrk="0" hangingPunct="1">
        <a:spcBef>
          <a:spcPts val="358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7206" indent="-233721" algn="l" rtl="0" eaLnBrk="1" latinLnBrk="0" hangingPunct="1">
        <a:spcBef>
          <a:spcPts val="358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674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34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023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69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372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04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720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39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C:\Users\MC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1" y="1061413"/>
            <a:ext cx="2058266" cy="1149719"/>
          </a:xfrm>
          <a:prstGeom prst="rect">
            <a:avLst/>
          </a:prstGeom>
          <a:ln w="9525">
            <a:solidFill>
              <a:schemeClr val="bg1">
                <a:lumMod val="25000"/>
                <a:lumOff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xmlns="" id="{88DD1ADD-F23B-46EA-905A-2C22856D8F48}"/>
              </a:ext>
            </a:extLst>
          </p:cNvPr>
          <p:cNvSpPr/>
          <p:nvPr/>
        </p:nvSpPr>
        <p:spPr>
          <a:xfrm>
            <a:off x="0" y="6478983"/>
            <a:ext cx="10329863" cy="469610"/>
          </a:xfrm>
          <a:prstGeom prst="wedgeRectCallout">
            <a:avLst>
              <a:gd name="adj1" fmla="val 17767"/>
              <a:gd name="adj2" fmla="val -3638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3488" tIns="46744" rIns="93488" bIns="46744" rtlCol="0" anchor="ctr"/>
          <a:lstStyle/>
          <a:p>
            <a:pPr algn="ctr">
              <a:defRPr/>
            </a:pPr>
            <a:r>
              <a:rPr lang="en-GB" sz="2500" b="1" cap="all" dirty="0">
                <a:solidFill>
                  <a:schemeClr val="tx1"/>
                </a:solidFill>
              </a:rPr>
              <a:t>programme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538"/>
          <a:stretch/>
        </p:blipFill>
        <p:spPr bwMode="auto">
          <a:xfrm>
            <a:off x="0" y="3"/>
            <a:ext cx="10329863" cy="11175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291012" y="2177063"/>
            <a:ext cx="9747844" cy="3018278"/>
          </a:xfrm>
          <a:prstGeom prst="rect">
            <a:avLst/>
          </a:prstGeom>
          <a:noFill/>
        </p:spPr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3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7000" endPos="26000" dist="1000" dir="5400000" sy="-100000" algn="bl" rotWithShape="0"/>
                </a:effectLst>
              </a:rPr>
              <a:t>Inauguration du Premier atelier de CONSULTATION DES acteurs DE LA stratégie nationale de l’exportation </a:t>
            </a:r>
          </a:p>
          <a:p>
            <a:r>
              <a:rPr lang="fr-FR" sz="3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7000" endPos="26000" dist="1000" dir="5400000" sy="-100000" algn="bl" rotWithShape="0"/>
                </a:effectLst>
              </a:rPr>
              <a:t> </a:t>
            </a:r>
            <a:r>
              <a:rPr lang="fr-FR" sz="3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reflection blurRad="12700" stA="27000" endPos="26000" dist="1000" dir="5400000" sy="-100000" algn="bl" rotWithShape="0"/>
                </a:effectLst>
              </a:rPr>
              <a:t>10-11 Octobre 2017, ALGEX, Alger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518400" y="1282685"/>
            <a:ext cx="2776773" cy="833065"/>
          </a:xfrm>
          <a:prstGeom prst="rect">
            <a:avLst/>
          </a:prstGeom>
          <a:ln>
            <a:solidFill>
              <a:schemeClr val="bg1">
                <a:lumMod val="25000"/>
                <a:lumOff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600" dirty="0">
                <a:ln w="50800"/>
                <a:solidFill>
                  <a:schemeClr val="tx1"/>
                </a:solidFill>
              </a:rPr>
              <a:t>DES EXPORTATION POUR UN DEVELOPPEMENT DURABLE</a:t>
            </a:r>
          </a:p>
        </p:txBody>
      </p:sp>
    </p:spTree>
    <p:extLst>
      <p:ext uri="{BB962C8B-B14F-4D97-AF65-F5344CB8AC3E}">
        <p14:creationId xmlns:p14="http://schemas.microsoft.com/office/powerpoint/2010/main" val="11674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0000">
        <p14:ripple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2"/>
            <a:ext cx="10324482" cy="43295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3488" tIns="46744" rIns="93488" bIns="46744"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srgbClr val="FF0000"/>
                </a:solidFill>
              </a:rPr>
              <a:t>JOUR 1 </a:t>
            </a:r>
            <a:r>
              <a:rPr lang="fr-FR" sz="2200" b="1" dirty="0" smtClean="0">
                <a:solidFill>
                  <a:srgbClr val="FF0000"/>
                </a:solidFill>
              </a:rPr>
              <a:t>  </a:t>
            </a:r>
            <a:r>
              <a:rPr lang="fr-FR" sz="2200" b="1" dirty="0">
                <a:solidFill>
                  <a:srgbClr val="660033"/>
                </a:solidFill>
              </a:rPr>
              <a:t>Mardi, 10 Octobre 2017    </a:t>
            </a:r>
            <a:r>
              <a:rPr lang="fr-FR" sz="2200" b="1" dirty="0" smtClean="0">
                <a:solidFill>
                  <a:srgbClr val="660033"/>
                </a:solidFill>
              </a:rPr>
              <a:t>  </a:t>
            </a:r>
            <a:r>
              <a:rPr lang="fr-FR" sz="2200" b="1" dirty="0">
                <a:solidFill>
                  <a:srgbClr val="660033"/>
                </a:solidFill>
              </a:rPr>
              <a:t>/ </a:t>
            </a:r>
            <a:r>
              <a:rPr lang="fr-FR" sz="2200" b="1" dirty="0" smtClean="0">
                <a:solidFill>
                  <a:srgbClr val="660033"/>
                </a:solidFill>
              </a:rPr>
              <a:t>  </a:t>
            </a:r>
            <a:r>
              <a:rPr lang="fr-FR" sz="2200" b="1" dirty="0">
                <a:solidFill>
                  <a:srgbClr val="3403BD"/>
                </a:solidFill>
                <a:ea typeface="Times New Roman"/>
              </a:rPr>
              <a:t>INAUGURATION DE LA SNE</a:t>
            </a:r>
            <a:endParaRPr lang="fr-FR" sz="2200" dirty="0"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437" y="4033890"/>
            <a:ext cx="9831116" cy="2514750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marL="0" lvl="3" algn="just">
              <a:buClr>
                <a:srgbClr val="C00000"/>
              </a:buClr>
            </a:pPr>
            <a:endParaRPr lang="fr-FR" sz="2200" dirty="0">
              <a:latin typeface="Times New Roman" pitchFamily="18" charset="0"/>
              <a:cs typeface="Times New Roman" pitchFamily="18" charset="0"/>
            </a:endParaRPr>
          </a:p>
          <a:p>
            <a:pPr marL="0" lvl="3" algn="just">
              <a:buClr>
                <a:srgbClr val="C00000"/>
              </a:buClr>
            </a:pP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09:30</a:t>
            </a:r>
            <a:r>
              <a:rPr lang="fr-CH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-10:30</a:t>
            </a: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000" b="1" dirty="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Présentation de la conception d’une SNE :</a:t>
            </a:r>
            <a:endParaRPr lang="fr-FR" sz="2200" dirty="0">
              <a:latin typeface="Times New Roman" pitchFamily="18" charset="0"/>
              <a:cs typeface="Times New Roman" pitchFamily="18" charset="0"/>
            </a:endParaRPr>
          </a:p>
          <a:p>
            <a:pPr marL="1563007" lvl="3" indent="-160683" algn="just">
              <a:buClr>
                <a:srgbClr val="C00000"/>
              </a:buClr>
              <a:buFontTx/>
              <a:buChar char="-"/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Résumé de la méthodologie et approche du </a:t>
            </a:r>
            <a:r>
              <a:rPr lang="fr-FR" sz="2200" i="1" dirty="0">
                <a:latin typeface="Times New Roman" pitchFamily="18" charset="0"/>
                <a:cs typeface="Times New Roman" pitchFamily="18" charset="0"/>
              </a:rPr>
              <a:t>CCI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concernant la conception et la gestion de la 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SNE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 ;</a:t>
            </a:r>
          </a:p>
          <a:p>
            <a:pPr lvl="3">
              <a:lnSpc>
                <a:spcPts val="3783"/>
              </a:lnSpc>
            </a:pPr>
            <a:r>
              <a:rPr lang="fr-FR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Rôles des intervenants dans le processus ;</a:t>
            </a:r>
          </a:p>
          <a:p>
            <a:pPr lvl="3">
              <a:lnSpc>
                <a:spcPts val="3783"/>
              </a:lnSpc>
            </a:pPr>
            <a:r>
              <a:rPr lang="fr-FR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Objectif et déroulement des consultations,  </a:t>
            </a:r>
            <a:r>
              <a:rPr lang="fr-CH" sz="2200" b="1" i="1" dirty="0">
                <a:latin typeface="Times New Roman" pitchFamily="18" charset="0"/>
                <a:cs typeface="Times New Roman" pitchFamily="18" charset="0"/>
              </a:rPr>
              <a:t>Darius </a:t>
            </a:r>
            <a:r>
              <a:rPr lang="fr-CH" sz="2200" b="1" i="1" dirty="0" err="1">
                <a:latin typeface="Times New Roman" pitchFamily="18" charset="0"/>
                <a:cs typeface="Times New Roman" pitchFamily="18" charset="0"/>
              </a:rPr>
              <a:t>Kurek</a:t>
            </a:r>
            <a:r>
              <a:rPr lang="fr-CH" sz="2200" b="1" i="1" dirty="0">
                <a:latin typeface="Times New Roman" pitchFamily="18" charset="0"/>
                <a:cs typeface="Times New Roman" pitchFamily="18" charset="0"/>
              </a:rPr>
              <a:t>, CCI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12123" y="740192"/>
            <a:ext cx="9954143" cy="3379916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08h00- 09h00   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: Inscriptions et café.</a:t>
            </a:r>
          </a:p>
          <a:p>
            <a:endParaRPr lang="fr-FR" sz="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3885"/>
              </a:lnSpc>
            </a:pP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09h30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:   </a:t>
            </a:r>
            <a:r>
              <a:rPr lang="fr-FR" sz="25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Séance d’ouverture: </a:t>
            </a:r>
          </a:p>
          <a:p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	    </a:t>
            </a:r>
            <a:r>
              <a:rPr lang="fr-FR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100" dirty="0">
                <a:latin typeface="Times New Roman" pitchFamily="18" charset="0"/>
                <a:cs typeface="Times New Roman" pitchFamily="18" charset="0"/>
              </a:rPr>
              <a:t>Allocution de </a:t>
            </a:r>
            <a:r>
              <a:rPr lang="fr-FR" sz="2100" b="1" i="1" dirty="0">
                <a:latin typeface="Times New Roman" pitchFamily="18" charset="0"/>
                <a:cs typeface="Times New Roman" pitchFamily="18" charset="0"/>
              </a:rPr>
              <a:t>Monsieur le Ministre du Commerce ou de son représentant</a:t>
            </a:r>
            <a:r>
              <a:rPr lang="fr-F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sz="900" dirty="0" smtClean="0"/>
          </a:p>
          <a:p>
            <a:pPr marL="1381225" indent="-279166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Présentation du programme par </a:t>
            </a:r>
            <a:r>
              <a:rPr lang="fr-FR" sz="2200" b="1" i="1" smtClean="0">
                <a:latin typeface="Times New Roman" pitchFamily="18" charset="0"/>
                <a:cs typeface="Times New Roman" pitchFamily="18" charset="0"/>
              </a:rPr>
              <a:t>Monsieur DJELLAB </a:t>
            </a:r>
            <a:r>
              <a:rPr lang="fr-FR" sz="2200" b="1" i="1" dirty="0" err="1" smtClean="0"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, Directeur Général du Commerce Extérieur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(Ministère de Commerce).</a:t>
            </a:r>
          </a:p>
          <a:p>
            <a:pPr marL="1381225" indent="-279166"/>
            <a:endParaRPr lang="fr-FR" sz="800" dirty="0">
              <a:latin typeface="Times New Roman" pitchFamily="18" charset="0"/>
              <a:cs typeface="Times New Roman" pitchFamily="18" charset="0"/>
            </a:endParaRPr>
          </a:p>
          <a:p>
            <a:pPr marL="1381225" indent="-279166"/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Intervention de </a:t>
            </a:r>
            <a:r>
              <a:rPr lang="fr-FR" sz="2200" b="1" i="1" dirty="0">
                <a:latin typeface="Times New Roman" pitchFamily="18" charset="0"/>
                <a:cs typeface="Times New Roman" pitchFamily="18" charset="0"/>
              </a:rPr>
              <a:t>Monsieur </a:t>
            </a:r>
            <a:r>
              <a:rPr lang="fr-FR" sz="2200" b="1" i="1" dirty="0" err="1">
                <a:latin typeface="Times New Roman" pitchFamily="18" charset="0"/>
                <a:cs typeface="Times New Roman" pitchFamily="18" charset="0"/>
              </a:rPr>
              <a:t>Mersek</a:t>
            </a:r>
            <a:r>
              <a:rPr lang="fr-FR" sz="2200" b="1" i="1" dirty="0">
                <a:latin typeface="Times New Roman" pitchFamily="18" charset="0"/>
                <a:cs typeface="Times New Roman" pitchFamily="18" charset="0"/>
              </a:rPr>
              <a:t> BELHIMEUR, Directeur Général des Relations Economiques et de la Coopération internationales(MAE).</a:t>
            </a:r>
          </a:p>
          <a:p>
            <a:pPr marL="1381225" indent="-279166"/>
            <a:r>
              <a:rPr lang="fr-FR" sz="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800" dirty="0">
                <a:latin typeface="Times New Roman" pitchFamily="18" charset="0"/>
                <a:cs typeface="Times New Roman" pitchFamily="18" charset="0"/>
              </a:rPr>
              <a:t>		          </a:t>
            </a:r>
            <a:r>
              <a:rPr lang="fr-FR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Intervention du </a:t>
            </a:r>
            <a:r>
              <a:rPr lang="fr-FR" sz="2200" b="1" i="1" dirty="0">
                <a:latin typeface="Times New Roman" pitchFamily="18" charset="0"/>
                <a:cs typeface="Times New Roman" pitchFamily="18" charset="0"/>
              </a:rPr>
              <a:t>Président de la CACI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Mr </a:t>
            </a:r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Mohamed Laid </a:t>
            </a:r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BENAMOR</a:t>
            </a:r>
            <a:r>
              <a:rPr lang="fr-FR" sz="2200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0" name="ZoneTexte 29"/>
          <p:cNvSpPr txBox="1"/>
          <p:nvPr/>
        </p:nvSpPr>
        <p:spPr>
          <a:xfrm rot="555682">
            <a:off x="-58459" y="6551402"/>
            <a:ext cx="2316510" cy="463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200" b="0" dirty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 EXPORTATION POUR UN DEVELOPPEMENT DURABLE</a:t>
            </a:r>
          </a:p>
        </p:txBody>
      </p:sp>
      <p:sp>
        <p:nvSpPr>
          <p:cNvPr id="12" name="Trapèze 11"/>
          <p:cNvSpPr/>
          <p:nvPr/>
        </p:nvSpPr>
        <p:spPr>
          <a:xfrm>
            <a:off x="5631318" y="484644"/>
            <a:ext cx="4698545" cy="6714672"/>
          </a:xfrm>
          <a:prstGeom prst="trapezoid">
            <a:avLst/>
          </a:prstGeo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88" tIns="46744" rIns="93488" bIns="46744"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522673"/>
      </p:ext>
    </p:extLst>
  </p:cSld>
  <p:clrMapOvr>
    <a:masterClrMapping/>
  </p:clrMapOvr>
  <p:transition spd="slow" advTm="30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383" y="0"/>
            <a:ext cx="10324482" cy="371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3488" tIns="46744" rIns="93488" bIns="46744"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rgbClr val="FF0000"/>
                </a:solidFill>
              </a:rPr>
              <a:t>JOUR 1              </a:t>
            </a:r>
            <a:r>
              <a:rPr lang="fr-FR" b="1" dirty="0">
                <a:solidFill>
                  <a:srgbClr val="660033"/>
                </a:solidFill>
              </a:rPr>
              <a:t>Mardi, 10 Octobre 2017         /       </a:t>
            </a:r>
            <a:r>
              <a:rPr lang="fr-FR" b="1" dirty="0">
                <a:solidFill>
                  <a:srgbClr val="3403BD"/>
                </a:solidFill>
                <a:ea typeface="Times New Roman"/>
              </a:rPr>
              <a:t>INAUGURATION DE LA SNE</a:t>
            </a:r>
            <a:endParaRPr lang="fr-FR" dirty="0">
              <a:ea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14287" y="472672"/>
            <a:ext cx="9367995" cy="771509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r>
              <a:rPr lang="fr-FR" sz="22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Cadre et enjeux de la politique  de développement économique et commerciale 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13904" y="1182653"/>
            <a:ext cx="8815960" cy="402178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Coordinateur national de la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SNE Monsieur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ZEGHMATI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Aissa</a:t>
            </a:r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14591" y="1575578"/>
            <a:ext cx="5578739" cy="479122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r>
              <a:rPr lang="fr-FR" sz="25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Présentation des analyses préliminaires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90893" y="2013504"/>
            <a:ext cx="8856801" cy="709954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Performance à l’exportation Panorama institutionnel d’appui au commerce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Questions et réponses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73929" y="2668360"/>
            <a:ext cx="2995211" cy="521056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pPr>
              <a:lnSpc>
                <a:spcPct val="150000"/>
              </a:lnSpc>
            </a:pPr>
            <a:r>
              <a:rPr lang="fr-CH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10:30-</a:t>
            </a:r>
            <a:r>
              <a:rPr lang="en-CA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11:00    </a:t>
            </a:r>
            <a:r>
              <a:rPr lang="fr-FR" sz="21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Pause café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02685" y="3282672"/>
            <a:ext cx="4182741" cy="463733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>
            <a:defPPr>
              <a:defRPr lang="en-US"/>
            </a:defPPr>
            <a:lvl1pPr>
              <a:defRPr sz="2400" b="1">
                <a:solidFill>
                  <a:srgbClr val="3333C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dirty="0">
                <a:latin typeface="Times New Roman" pitchFamily="18" charset="0"/>
                <a:cs typeface="Times New Roman" pitchFamily="18" charset="0"/>
              </a:rPr>
              <a:t>consultations sur la SNE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13904" y="3793162"/>
            <a:ext cx="8623235" cy="2664335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/>
            <a:r>
              <a:rPr lang="fr-FR" sz="2000" b="1" dirty="0">
                <a:solidFill>
                  <a:srgbClr val="000066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Session 1 : Étendue de la Stratégie et confirmation des problématiques liées à la compétitivité</a:t>
            </a:r>
          </a:p>
          <a:p>
            <a:pPr algn="just"/>
            <a:endParaRPr lang="fr-FR" sz="7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Présentation du CCI sur l’étendue de la Stratégie, et instructions données aux groupes de travail sur la manière d’identifier et de confirmer les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problématiques et contraintes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ayant une incidence sur les exportations.</a:t>
            </a:r>
          </a:p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Répartis en groupes, les parties prenantes identifient et confirment les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problématiques et contraintes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ayant une incidence sur la compétitivité des exportations, et présentent leurs résultats en séance plénière.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86" y="3807008"/>
            <a:ext cx="1520449" cy="417566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r>
              <a:rPr lang="fr-CH" sz="2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11:00-12:30</a:t>
            </a:r>
          </a:p>
        </p:txBody>
      </p:sp>
      <p:sp>
        <p:nvSpPr>
          <p:cNvPr id="17" name="Trapèze 16"/>
          <p:cNvSpPr/>
          <p:nvPr/>
        </p:nvSpPr>
        <p:spPr>
          <a:xfrm>
            <a:off x="5712263" y="484644"/>
            <a:ext cx="4617602" cy="6714672"/>
          </a:xfrm>
          <a:prstGeom prst="trapezoid">
            <a:avLst/>
          </a:prstGeo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88" tIns="46744" rIns="93488" bIns="46744"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 rot="555682">
            <a:off x="-58459" y="6551402"/>
            <a:ext cx="2316510" cy="463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200" b="0" dirty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 EXPORTATION POUR UN DEVELOPPEMENT DURABLE</a:t>
            </a:r>
          </a:p>
        </p:txBody>
      </p:sp>
    </p:spTree>
    <p:extLst>
      <p:ext uri="{BB962C8B-B14F-4D97-AF65-F5344CB8AC3E}">
        <p14:creationId xmlns:p14="http://schemas.microsoft.com/office/powerpoint/2010/main" val="2895346824"/>
      </p:ext>
    </p:extLst>
  </p:cSld>
  <p:clrMapOvr>
    <a:masterClrMapping/>
  </p:clrMapOvr>
  <p:transition spd="slow" advTm="30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3348" y="1125303"/>
            <a:ext cx="8429631" cy="2425808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/>
            <a:r>
              <a:rPr lang="fr-FR" sz="2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Politique </a:t>
            </a:r>
            <a:r>
              <a:rPr lang="fr-FR" sz="2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Commerciale et Diversification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Monsieur Youcef BENABDALLAH, Expert, </a:t>
            </a:r>
            <a:endParaRPr lang="fr-F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885"/>
              </a:lnSpc>
            </a:pPr>
            <a:r>
              <a:rPr lang="fr-FR" sz="2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Session 1 Étendue de la Stratégie et confirmation des points clefs</a:t>
            </a:r>
            <a:endParaRPr lang="fr-FR" sz="2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885"/>
              </a:lnSpc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Continuation</a:t>
            </a:r>
          </a:p>
          <a:p>
            <a:pPr algn="just">
              <a:lnSpc>
                <a:spcPts val="3885"/>
              </a:lnSpc>
            </a:pPr>
            <a:r>
              <a:rPr lang="fr-FR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Pause café</a:t>
            </a:r>
            <a:endParaRPr lang="fr-FR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3" y="0"/>
            <a:ext cx="10324482" cy="4021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3488" tIns="46744" rIns="93488" bIns="46744"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FF0000"/>
                </a:solidFill>
              </a:rPr>
              <a:t>JOUR 1              </a:t>
            </a:r>
            <a:r>
              <a:rPr lang="fr-FR" sz="2000" b="1" dirty="0">
                <a:solidFill>
                  <a:srgbClr val="660033"/>
                </a:solidFill>
              </a:rPr>
              <a:t>Mardi, 10 Octobre 2017         /       </a:t>
            </a:r>
            <a:r>
              <a:rPr lang="fr-FR" sz="2000" b="1" dirty="0">
                <a:solidFill>
                  <a:srgbClr val="3403BD"/>
                </a:solidFill>
                <a:ea typeface="Times New Roman"/>
              </a:rPr>
              <a:t>INAUGURATION DE LA SNE</a:t>
            </a:r>
            <a:endParaRPr lang="fr-FR" sz="2000" dirty="0"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169" y="623954"/>
            <a:ext cx="1469602" cy="402178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r>
              <a:rPr lang="fr-CH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12:30-13:30</a:t>
            </a:r>
          </a:p>
        </p:txBody>
      </p:sp>
      <p:sp>
        <p:nvSpPr>
          <p:cNvPr id="7" name="ZoneTexte 9"/>
          <p:cNvSpPr txBox="1">
            <a:spLocks noChangeArrowheads="1"/>
          </p:cNvSpPr>
          <p:nvPr/>
        </p:nvSpPr>
        <p:spPr bwMode="auto">
          <a:xfrm>
            <a:off x="60169" y="1132731"/>
            <a:ext cx="1469602" cy="4021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fr-CH" sz="2000" b="1" dirty="0"/>
              <a:t>13:30-15:00</a:t>
            </a:r>
            <a:endParaRPr lang="fr-FR" sz="2000" b="1" dirty="0"/>
          </a:p>
        </p:txBody>
      </p:sp>
      <p:sp>
        <p:nvSpPr>
          <p:cNvPr id="8" name="ZoneTexte 19"/>
          <p:cNvSpPr txBox="1">
            <a:spLocks noChangeArrowheads="1"/>
          </p:cNvSpPr>
          <p:nvPr/>
        </p:nvSpPr>
        <p:spPr bwMode="auto">
          <a:xfrm>
            <a:off x="21050" y="3069159"/>
            <a:ext cx="1558694" cy="40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CH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15:00-15:30</a:t>
            </a:r>
            <a:endParaRPr lang="fr-FR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20"/>
          <p:cNvSpPr txBox="1">
            <a:spLocks noChangeArrowheads="1"/>
          </p:cNvSpPr>
          <p:nvPr/>
        </p:nvSpPr>
        <p:spPr bwMode="auto">
          <a:xfrm>
            <a:off x="51314" y="3622462"/>
            <a:ext cx="1498167" cy="40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CH" sz="2000" b="1" dirty="0"/>
              <a:t>15:30-17:00</a:t>
            </a:r>
            <a:endParaRPr lang="fr-FR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1549480" y="3510881"/>
            <a:ext cx="8541410" cy="3166323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>
              <a:lnSpc>
                <a:spcPts val="3885"/>
              </a:lnSpc>
            </a:pPr>
            <a:r>
              <a:rPr lang="fr-FR" sz="2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Session 2 : Confirmation des objectifs de la Stratégie</a:t>
            </a:r>
            <a:endParaRPr lang="fr-FR" sz="2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885"/>
              </a:lnSpc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Suite à la confirmation des points clefs, les parties prenantes sont informées sur la manière de confirmer les objectifs stratégiques de la SNE. </a:t>
            </a:r>
          </a:p>
          <a:p>
            <a:pPr algn="just">
              <a:lnSpc>
                <a:spcPts val="3885"/>
              </a:lnSpc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Par groupes, les parties prenantes rédigent les objectifs stratégiques nationaux de la SNE, et présentent leurs propositions en séance plénière.</a:t>
            </a:r>
            <a:endParaRPr lang="fr-FR" sz="2200" dirty="0">
              <a:solidFill>
                <a:srgbClr val="660066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12" name="Trapèze 11"/>
          <p:cNvSpPr/>
          <p:nvPr/>
        </p:nvSpPr>
        <p:spPr>
          <a:xfrm>
            <a:off x="5712263" y="484644"/>
            <a:ext cx="4617602" cy="6714672"/>
          </a:xfrm>
          <a:prstGeom prst="trapezoid">
            <a:avLst/>
          </a:prstGeo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88" tIns="46744" rIns="93488" bIns="46744"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 rot="555682">
            <a:off x="-58459" y="6551402"/>
            <a:ext cx="2316510" cy="463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200" b="0" dirty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 EXPORTATION POUR UN DEVELOPPEMENT DURABLE</a:t>
            </a:r>
          </a:p>
        </p:txBody>
      </p:sp>
      <p:sp>
        <p:nvSpPr>
          <p:cNvPr id="3" name="Rectangle 2"/>
          <p:cNvSpPr/>
          <p:nvPr/>
        </p:nvSpPr>
        <p:spPr>
          <a:xfrm>
            <a:off x="1639792" y="495105"/>
            <a:ext cx="1408207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85"/>
              </a:lnSpc>
            </a:pPr>
            <a:r>
              <a:rPr lang="fr-FR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Déjeuner</a:t>
            </a:r>
          </a:p>
        </p:txBody>
      </p:sp>
    </p:spTree>
    <p:extLst>
      <p:ext uri="{BB962C8B-B14F-4D97-AF65-F5344CB8AC3E}">
        <p14:creationId xmlns:p14="http://schemas.microsoft.com/office/powerpoint/2010/main" val="4091621513"/>
      </p:ext>
    </p:extLst>
  </p:cSld>
  <p:clrMapOvr>
    <a:masterClrMapping/>
  </p:clrMapOvr>
  <p:transition spd="slow" advTm="30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9480" y="455796"/>
            <a:ext cx="8672461" cy="2325781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>
              <a:lnSpc>
                <a:spcPts val="3885"/>
              </a:lnSpc>
            </a:pPr>
            <a:r>
              <a:rPr lang="fr-FR" sz="2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Inscriptions et café</a:t>
            </a:r>
            <a:endParaRPr lang="fr-FR" sz="12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885"/>
              </a:lnSpc>
            </a:pPr>
            <a:r>
              <a:rPr lang="fr-FR" sz="2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Session 3 : Confirmation de la vision de la SNE</a:t>
            </a:r>
          </a:p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Une fois les points clefs et les objectifs stratégiques confirmés, le CCI présente aux groupes de travail la méthode pour rédiger la vision de la SNE.</a:t>
            </a:r>
          </a:p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Par groupes, les parties prenantes rédigent la vision de la SNE, et présentent leurs recommandations en séance plénière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3" y="0"/>
            <a:ext cx="10324482" cy="4021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3488" tIns="46744" rIns="93488" bIns="46744"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FF0000"/>
                </a:solidFill>
              </a:rPr>
              <a:t>JOUR 2              </a:t>
            </a:r>
            <a:r>
              <a:rPr lang="fr-FR" sz="2000" b="1" dirty="0">
                <a:solidFill>
                  <a:srgbClr val="660033"/>
                </a:solidFill>
              </a:rPr>
              <a:t>Mercredi, 11Octobre 2017</a:t>
            </a:r>
            <a:endParaRPr lang="fr-FR" sz="2000" dirty="0"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169" y="555923"/>
            <a:ext cx="1342964" cy="371400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r>
              <a:rPr lang="fr-CH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08:30-09:00</a:t>
            </a:r>
          </a:p>
        </p:txBody>
      </p:sp>
      <p:sp>
        <p:nvSpPr>
          <p:cNvPr id="7" name="ZoneTexte 9"/>
          <p:cNvSpPr txBox="1">
            <a:spLocks noChangeArrowheads="1"/>
          </p:cNvSpPr>
          <p:nvPr/>
        </p:nvSpPr>
        <p:spPr bwMode="auto">
          <a:xfrm>
            <a:off x="40071" y="1047492"/>
            <a:ext cx="1342964" cy="371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fr-CH" sz="1800" b="1" dirty="0"/>
              <a:t>09:00-10:30</a:t>
            </a:r>
          </a:p>
        </p:txBody>
      </p:sp>
      <p:sp>
        <p:nvSpPr>
          <p:cNvPr id="8" name="ZoneTexte 19"/>
          <p:cNvSpPr txBox="1">
            <a:spLocks noChangeArrowheads="1"/>
          </p:cNvSpPr>
          <p:nvPr/>
        </p:nvSpPr>
        <p:spPr bwMode="auto">
          <a:xfrm>
            <a:off x="51314" y="2970446"/>
            <a:ext cx="1558694" cy="37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CH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10:30-11:00</a:t>
            </a:r>
          </a:p>
        </p:txBody>
      </p:sp>
      <p:sp>
        <p:nvSpPr>
          <p:cNvPr id="9" name="ZoneTexte 20"/>
          <p:cNvSpPr txBox="1">
            <a:spLocks noChangeArrowheads="1"/>
          </p:cNvSpPr>
          <p:nvPr/>
        </p:nvSpPr>
        <p:spPr bwMode="auto">
          <a:xfrm>
            <a:off x="51314" y="3449706"/>
            <a:ext cx="1498167" cy="37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CH" sz="1800" b="1" dirty="0" smtClean="0"/>
              <a:t>11:00-12:30</a:t>
            </a:r>
            <a:endParaRPr lang="fr-CH" sz="1800" b="1" dirty="0"/>
          </a:p>
        </p:txBody>
      </p:sp>
      <p:sp>
        <p:nvSpPr>
          <p:cNvPr id="11" name="Rectangle 10"/>
          <p:cNvSpPr/>
          <p:nvPr/>
        </p:nvSpPr>
        <p:spPr>
          <a:xfrm>
            <a:off x="1610007" y="3476470"/>
            <a:ext cx="8611934" cy="2741279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/>
            <a:r>
              <a:rPr lang="fr-FR" sz="2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Session 4: Confirmation des critères pour sélectionner les secteurs prioritaires et les thématiques fonctionnelles transversales</a:t>
            </a:r>
          </a:p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CCI présente son approche des « meilleures pratiques » pour la sélection des secteurs et thèmes transversaux. </a:t>
            </a:r>
          </a:p>
          <a:p>
            <a:pPr algn="just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Par groupes, les parties prenantes appliquent la méthodologie pour sélectionner les secteurs et thèmes transversaux prioritaires pour la SNE, et présentent leurs propositions.</a:t>
            </a:r>
          </a:p>
          <a:p>
            <a:pPr algn="just"/>
            <a:endParaRPr lang="fr-FR" sz="1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Déjeuner</a:t>
            </a:r>
          </a:p>
        </p:txBody>
      </p:sp>
      <p:sp>
        <p:nvSpPr>
          <p:cNvPr id="13" name="Trapèze 12"/>
          <p:cNvSpPr/>
          <p:nvPr/>
        </p:nvSpPr>
        <p:spPr>
          <a:xfrm>
            <a:off x="5712263" y="484644"/>
            <a:ext cx="4617602" cy="6714672"/>
          </a:xfrm>
          <a:prstGeom prst="trapezoid">
            <a:avLst/>
          </a:prstGeo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88" tIns="46744" rIns="93488" bIns="46744" rtlCol="0" anchor="ctr"/>
          <a:lstStyle/>
          <a:p>
            <a:pPr algn="ctr"/>
            <a:endParaRPr lang="fr-FR"/>
          </a:p>
        </p:txBody>
      </p:sp>
      <p:sp>
        <p:nvSpPr>
          <p:cNvPr id="14" name="ZoneTexte 20"/>
          <p:cNvSpPr txBox="1">
            <a:spLocks noChangeArrowheads="1"/>
          </p:cNvSpPr>
          <p:nvPr/>
        </p:nvSpPr>
        <p:spPr bwMode="auto">
          <a:xfrm>
            <a:off x="94708" y="5843043"/>
            <a:ext cx="1498167" cy="37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CH" sz="1800" b="1" dirty="0" smtClean="0"/>
              <a:t>12:30-13:30</a:t>
            </a:r>
            <a:endParaRPr lang="fr-CH" sz="1800" b="1" dirty="0"/>
          </a:p>
        </p:txBody>
      </p:sp>
      <p:sp>
        <p:nvSpPr>
          <p:cNvPr id="15" name="ZoneTexte 14"/>
          <p:cNvSpPr txBox="1"/>
          <p:nvPr/>
        </p:nvSpPr>
        <p:spPr>
          <a:xfrm rot="555682">
            <a:off x="-58459" y="6551402"/>
            <a:ext cx="2316510" cy="463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200" b="0" dirty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 EXPORTATION POUR UN DEVELOPPEMENT DURABLE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1769" y="2859911"/>
            <a:ext cx="1217000" cy="5924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ts val="3885"/>
              </a:lnSpc>
            </a:pPr>
            <a:r>
              <a:rPr lang="fr-FR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Pause café</a:t>
            </a:r>
            <a:endParaRPr lang="fr-FR" sz="16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737559"/>
      </p:ext>
    </p:extLst>
  </p:cSld>
  <p:clrMapOvr>
    <a:masterClrMapping/>
  </p:clrMapOvr>
  <p:transition spd="slow" advTm="35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0722" y="717632"/>
            <a:ext cx="8626209" cy="4157052"/>
          </a:xfrm>
          <a:prstGeom prst="rect">
            <a:avLst/>
          </a:prstGeom>
        </p:spPr>
        <p:txBody>
          <a:bodyPr wrap="square" lIns="93488" tIns="46744" rIns="93488" bIns="46744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Session 5 : Recherche de solutions aux problématiques et contraintes liées à la compétitivité des exportations</a:t>
            </a:r>
            <a:endParaRPr lang="fr-FR" sz="2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Présentation du CCI de l’étendue de la Stratégie, et instructions données aux groupes de travail sur la manière d’identifier et de confirmer les 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problématiques et contraintes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ayant une incidence sur les exportations.</a:t>
            </a:r>
          </a:p>
          <a:p>
            <a:pPr algn="just">
              <a:lnSpc>
                <a:spcPct val="150000"/>
              </a:lnSpc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Répartis en groupes, les parties prenantes identifient et confirment les 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problématiques et contraintes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ayant une incidence sur les exportations, et présentent leurs résultats en séance plénière.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1344942" y="5452381"/>
            <a:ext cx="5421004" cy="402178"/>
          </a:xfrm>
          <a:prstGeom prst="rect">
            <a:avLst/>
          </a:prstGeom>
        </p:spPr>
        <p:txBody>
          <a:bodyPr wrap="none" lIns="93488" tIns="46744" rIns="93488" bIns="46744">
            <a:spAutoFit/>
          </a:bodyPr>
          <a:lstStyle/>
          <a:p>
            <a:pPr algn="just"/>
            <a:r>
              <a:rPr lang="fr-FR" sz="2000" b="1" dirty="0">
                <a:solidFill>
                  <a:srgbClr val="0070C0"/>
                </a:solidFill>
              </a:rPr>
              <a:t>Séance de clôture – Les prochaines étapes</a:t>
            </a:r>
            <a:endParaRPr lang="fr-FR" sz="2000" dirty="0">
              <a:solidFill>
                <a:srgbClr val="0070C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83" y="0"/>
            <a:ext cx="10324482" cy="4021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3488" tIns="46744" rIns="93488" bIns="46744">
            <a:spAutoFit/>
          </a:bodyPr>
          <a:lstStyle/>
          <a:p>
            <a:pPr algn="ctr">
              <a:defRPr/>
            </a:pPr>
            <a:r>
              <a:rPr lang="fr-FR" sz="2000" b="1" dirty="0">
                <a:solidFill>
                  <a:srgbClr val="FF0000"/>
                </a:solidFill>
              </a:rPr>
              <a:t>JOUR 2              </a:t>
            </a:r>
            <a:r>
              <a:rPr lang="fr-FR" sz="2000" b="1" dirty="0">
                <a:solidFill>
                  <a:srgbClr val="660033"/>
                </a:solidFill>
              </a:rPr>
              <a:t>Mercredi, 11Octobre 2017</a:t>
            </a:r>
            <a:endParaRPr lang="fr-FR" sz="2000" dirty="0">
              <a:ea typeface="Times New Roman"/>
            </a:endParaRPr>
          </a:p>
        </p:txBody>
      </p:sp>
      <p:sp>
        <p:nvSpPr>
          <p:cNvPr id="7" name="ZoneTexte 19"/>
          <p:cNvSpPr txBox="1">
            <a:spLocks noChangeArrowheads="1"/>
          </p:cNvSpPr>
          <p:nvPr/>
        </p:nvSpPr>
        <p:spPr bwMode="auto">
          <a:xfrm>
            <a:off x="25478" y="835719"/>
            <a:ext cx="1558694" cy="37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CH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13:30-16:30</a:t>
            </a:r>
          </a:p>
        </p:txBody>
      </p:sp>
      <p:sp>
        <p:nvSpPr>
          <p:cNvPr id="8" name="ZoneTexte 20"/>
          <p:cNvSpPr txBox="1">
            <a:spLocks noChangeArrowheads="1"/>
          </p:cNvSpPr>
          <p:nvPr/>
        </p:nvSpPr>
        <p:spPr bwMode="auto">
          <a:xfrm>
            <a:off x="46708" y="5466694"/>
            <a:ext cx="1498167" cy="37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488" tIns="46744" rIns="93488" bIns="46744">
            <a:spAutoFit/>
          </a:bodyPr>
          <a:lstStyle>
            <a:defPPr>
              <a:defRPr lang="en-US"/>
            </a:defPPr>
            <a:lvl1pPr>
              <a:defRPr sz="2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CH" sz="1800" b="1" dirty="0" smtClean="0"/>
              <a:t>16:30-17:30</a:t>
            </a:r>
            <a:endParaRPr lang="fr-CH" sz="1800" b="1" dirty="0"/>
          </a:p>
        </p:txBody>
      </p:sp>
      <p:sp>
        <p:nvSpPr>
          <p:cNvPr id="11" name="Trapèze 10"/>
          <p:cNvSpPr/>
          <p:nvPr/>
        </p:nvSpPr>
        <p:spPr>
          <a:xfrm>
            <a:off x="5712263" y="484644"/>
            <a:ext cx="4617602" cy="6714672"/>
          </a:xfrm>
          <a:prstGeom prst="trapezoid">
            <a:avLst/>
          </a:prstGeom>
          <a:blipFill dpi="0" rotWithShape="1">
            <a:blip r:embed="rId2">
              <a:alphaModFix amt="1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88" tIns="46744" rIns="93488" bIns="46744"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 rot="555682">
            <a:off x="-58459" y="6551402"/>
            <a:ext cx="2316510" cy="463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93488" tIns="46744" rIns="93488" bIns="46744" rtlCol="0">
            <a:spAutoFit/>
          </a:bodyPr>
          <a:lstStyle>
            <a:defPPr>
              <a:defRPr lang="en-US"/>
            </a:defPPr>
            <a:lvl1pPr algn="ctr">
              <a:defRPr sz="4200" b="1">
                <a:solidFill>
                  <a:schemeClr val="bg2"/>
                </a:solidFill>
              </a:defRPr>
            </a:lvl1pPr>
          </a:lstStyle>
          <a:p>
            <a:r>
              <a:rPr lang="fr-FR" sz="1200" b="0" dirty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 EXPORTATION POUR UN DEVELOPPEMENT DURABLE</a:t>
            </a:r>
          </a:p>
        </p:txBody>
      </p:sp>
    </p:spTree>
    <p:extLst>
      <p:ext uri="{BB962C8B-B14F-4D97-AF65-F5344CB8AC3E}">
        <p14:creationId xmlns:p14="http://schemas.microsoft.com/office/powerpoint/2010/main" val="3870876358"/>
      </p:ext>
    </p:extLst>
  </p:cSld>
  <p:clrMapOvr>
    <a:masterClrMapping/>
  </p:clrMapOvr>
  <p:transition spd="slow" advTm="25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887</TotalTime>
  <Words>509</Words>
  <Application>Microsoft Office PowerPoint</Application>
  <PresentationFormat>Personnalisé</PresentationFormat>
  <Paragraphs>74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Rotonde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SDINFO</dc:creator>
  <cp:lastModifiedBy>Algex-From2</cp:lastModifiedBy>
  <cp:revision>65</cp:revision>
  <cp:lastPrinted>2017-10-09T09:14:17Z</cp:lastPrinted>
  <dcterms:created xsi:type="dcterms:W3CDTF">2017-09-10T08:04:37Z</dcterms:created>
  <dcterms:modified xsi:type="dcterms:W3CDTF">2017-10-10T08:31:16Z</dcterms:modified>
</cp:coreProperties>
</file>