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D074F-1451-410D-A789-B25FC55CA1C7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F5D4E4-37C9-46F0-A6D7-4527BB3F81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60744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5D4E4-37C9-46F0-A6D7-4527BB3F81C6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FA18B-5554-4F74-B9BA-2E71C6465C2B}" type="datetimeFigureOut">
              <a:rPr lang="fr-FR" smtClean="0"/>
              <a:pPr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ADC28-9155-4077-8440-DC2D5F27E2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dz/url?sa=i&amp;rct=j&amp;q=&amp;esrc=s&amp;source=images&amp;cd=&amp;ved=0ahUKEwjoy_rB0arSAhUD6xQKHZJNAs8QjRwIBw&amp;url=https://fonctionpublique.gouv.cd/&amp;psig=AFQjCNGvKHxA9_Z9Z03CRS5kggn9ejVebg&amp;ust=148809110363112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Institutions et Informalités en Algérie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Par </a:t>
            </a:r>
            <a:r>
              <a:rPr lang="fr-FR" dirty="0" err="1" smtClean="0">
                <a:solidFill>
                  <a:srgbClr val="FF0000"/>
                </a:solidFill>
              </a:rPr>
              <a:t>Chaib</a:t>
            </a:r>
            <a:r>
              <a:rPr lang="fr-FR" dirty="0" smtClean="0">
                <a:solidFill>
                  <a:srgbClr val="FF0000"/>
                </a:solidFill>
              </a:rPr>
              <a:t> BOUNOUA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Professeur à l’Université de Tlemcen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Image 16" descr="http://www.cread.dz/images/logo.png"/>
          <p:cNvPicPr/>
          <p:nvPr/>
        </p:nvPicPr>
        <p:blipFill>
          <a:blip r:embed="rId2"/>
          <a:srcRect l="3816" r="67232"/>
          <a:stretch>
            <a:fillRect/>
          </a:stretch>
        </p:blipFill>
        <p:spPr bwMode="auto">
          <a:xfrm>
            <a:off x="516146" y="560180"/>
            <a:ext cx="1453486" cy="736979"/>
          </a:xfrm>
          <a:prstGeom prst="rect">
            <a:avLst/>
          </a:prstGeom>
          <a:noFill/>
        </p:spPr>
      </p:pic>
      <p:pic>
        <p:nvPicPr>
          <p:cNvPr id="5" name="irc_mi" descr="Résultat de recherche d'images pour &quot;SIGLE PNUD&quot;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3888" y="632533"/>
            <a:ext cx="1684078" cy="627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18" descr="G:\logo3 - Copie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509704"/>
            <a:ext cx="1761983" cy="75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Ces coûts sont :</a:t>
            </a:r>
          </a:p>
          <a:p>
            <a:r>
              <a:rPr lang="fr-FR" dirty="0" smtClean="0"/>
              <a:t>Les couts de recherche de l’information</a:t>
            </a:r>
          </a:p>
          <a:p>
            <a:r>
              <a:rPr lang="fr-FR" dirty="0" smtClean="0"/>
              <a:t>Les coûts de négociation des contrats</a:t>
            </a:r>
          </a:p>
          <a:p>
            <a:r>
              <a:rPr lang="fr-FR" dirty="0" smtClean="0"/>
              <a:t>Les coûts d’application liés à l’exécution des contrats.</a:t>
            </a:r>
          </a:p>
          <a:p>
            <a:r>
              <a:rPr lang="fr-FR" dirty="0" smtClean="0"/>
              <a:t>Des coûts de transaction </a:t>
            </a:r>
            <a:r>
              <a:rPr lang="fr-FR" dirty="0" err="1" smtClean="0"/>
              <a:t>élévés</a:t>
            </a:r>
            <a:r>
              <a:rPr lang="fr-FR" dirty="0" smtClean="0"/>
              <a:t> sont un obstacle à la croissance économique, d’où le rôle de l’existence de bonnes institutions pour la réduction des coûts 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Une liste non limitative des institutions qui permettent de réduire les coûts de transaction:</a:t>
            </a:r>
          </a:p>
          <a:p>
            <a:r>
              <a:rPr lang="fr-FR" dirty="0" smtClean="0"/>
              <a:t>La garantie des droits de propriété, le bon fonctionnement des mécanismes de marché, la sécurité des échanges, le respect du droit, l’autorité de l’Etat, l’intégrité des administrations, le degré de confiance , la liberté d’entreprise, l’éthique….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Ce qu’on constate </a:t>
            </a:r>
            <a:r>
              <a:rPr lang="fr-FR" dirty="0" err="1" smtClean="0"/>
              <a:t>ajourd’hui</a:t>
            </a:r>
            <a:r>
              <a:rPr lang="fr-FR" dirty="0" smtClean="0"/>
              <a:t> pour l’économie algérienne </a:t>
            </a:r>
          </a:p>
          <a:p>
            <a:r>
              <a:rPr lang="fr-FR" dirty="0" smtClean="0"/>
              <a:t>Un fonctionnement non optimal des marchés ( peu de transparence, pas de respect des lois…), d’où l’existence de coûts de transaction élevé </a:t>
            </a:r>
          </a:p>
          <a:p>
            <a:r>
              <a:rPr lang="fr-FR" dirty="0" err="1" smtClean="0"/>
              <a:t>Standartisation</a:t>
            </a:r>
            <a:r>
              <a:rPr lang="fr-FR" dirty="0" smtClean="0"/>
              <a:t> du </a:t>
            </a:r>
            <a:r>
              <a:rPr lang="fr-FR" dirty="0" err="1" smtClean="0"/>
              <a:t>comprtement</a:t>
            </a:r>
            <a:r>
              <a:rPr lang="fr-FR" dirty="0" smtClean="0"/>
              <a:t> informel dans les transactions économiques ( vente et achat sans facture, utilisation du cash, fraude et évasion fiscale….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L’économie informelle impose ses règles du jeu </a:t>
            </a:r>
            <a:r>
              <a:rPr lang="fr-FR" smtClean="0"/>
              <a:t>à l’ensemble </a:t>
            </a:r>
            <a:r>
              <a:rPr lang="fr-FR" dirty="0" smtClean="0"/>
              <a:t>de l’économie</a:t>
            </a:r>
          </a:p>
          <a:p>
            <a:r>
              <a:rPr lang="fr-FR" dirty="0" smtClean="0"/>
              <a:t>Quelques solutions:</a:t>
            </a:r>
          </a:p>
          <a:p>
            <a:r>
              <a:rPr lang="fr-FR" dirty="0" smtClean="0"/>
              <a:t>Modifier le système d’incitation</a:t>
            </a:r>
          </a:p>
          <a:p>
            <a:r>
              <a:rPr lang="fr-FR" dirty="0" smtClean="0"/>
              <a:t>Renforcer le contrôle de l’Etat dans la fonction de régulation et de contrôle</a:t>
            </a:r>
          </a:p>
          <a:p>
            <a:r>
              <a:rPr lang="fr-FR" dirty="0" smtClean="0"/>
              <a:t>Organiser le secteur privé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C’est quoi l’informel ?</a:t>
            </a:r>
            <a:br>
              <a:rPr lang="fr-FR" dirty="0" smtClean="0"/>
            </a:br>
            <a:r>
              <a:rPr lang="fr-FR" dirty="0" smtClean="0"/>
              <a:t>C’est quoi les institutions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Quelle est la relation entre ces deux notions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L’informel : une diversité des formes( travail au noir , travail domestique, fraude fiscale, contrebande, change parallèle…)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diversité des termes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Economie souterraine, économie grise, secteur informel, économie non officielle, économie non observée, économie illégale, économie parallèle, économie seconde….</a:t>
            </a:r>
          </a:p>
          <a:p>
            <a:r>
              <a:rPr lang="fr-FR" dirty="0" smtClean="0"/>
              <a:t>D’où la complexité du phénomène et la difficulté de le définir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Mesure de l’économie informelle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.Par essence, phénomène très difficile à quantifier</a:t>
            </a:r>
          </a:p>
          <a:p>
            <a:pPr>
              <a:buNone/>
            </a:pPr>
            <a:r>
              <a:rPr lang="fr-FR" dirty="0" smtClean="0"/>
              <a:t>. Aucune estimation n’est exempte de biais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.Toutes sont basées sur des hypothèses fortes qui ne sont pas clairement annoncées</a:t>
            </a:r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071547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b="1" dirty="0" smtClean="0">
                <a:latin typeface="Tahoma" pitchFamily="34" charset="0"/>
              </a:rPr>
              <a:t>Méthodes de quantification de l’économie informelle</a:t>
            </a:r>
            <a:endParaRPr lang="fr-FR" b="1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85720" y="1714489"/>
          <a:ext cx="8291512" cy="4751389"/>
        </p:xfrm>
        <a:graphic>
          <a:graphicData uri="http://schemas.openxmlformats.org/drawingml/2006/table">
            <a:tbl>
              <a:tblPr/>
              <a:tblGrid>
                <a:gridCol w="1762125"/>
                <a:gridCol w="1262062"/>
                <a:gridCol w="5267325"/>
              </a:tblGrid>
              <a:tr h="484188"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Approches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directes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                 - Enquêtes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27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                 - Contrôle fiscal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2750">
                <a:tc rowSpan="5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Approches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indirectes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Monétaire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Encaisses monétaires/dépôts à vue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Transactions monétaires/PIB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Lien entre la demande de monnaie </a:t>
                      </a:r>
                      <a:r>
                        <a:rPr kumimoji="0" lang="fr-B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le niveau de taxation</a:t>
                      </a:r>
                      <a:endParaRPr kumimoji="0" lang="fr-B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36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monétaire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fr-F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Dynamic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kumimoji="0" lang="fr-B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Multiple </a:t>
                      </a:r>
                      <a:r>
                        <a:rPr kumimoji="0" lang="fr-B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Indicators</a:t>
                      </a:r>
                      <a:r>
                        <a:rPr kumimoji="0" lang="fr-B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and Multiple Causes</a:t>
                      </a:r>
                      <a:r>
                        <a:rPr kumimoji="0" lang="fr-BE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B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(DY-MIMIC)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 :</a:t>
                      </a:r>
                      <a:r>
                        <a:rPr kumimoji="0" lang="fr-B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l’économie souterraine dépend de plusieurs causes et affecte plusieurs variables macroéconomiques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Consommation d’électricité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Divergence entre les séries statistiques de sources différentes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institutions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Ce sont les règles du jeu </a:t>
            </a:r>
          </a:p>
          <a:p>
            <a:endParaRPr lang="fr-FR" dirty="0" smtClean="0"/>
          </a:p>
          <a:p>
            <a:r>
              <a:rPr lang="fr-FR" dirty="0" smtClean="0"/>
              <a:t>Ce sont des structures d’incitation dont va dépendre l’</a:t>
            </a:r>
            <a:r>
              <a:rPr lang="fr-FR" dirty="0" err="1" smtClean="0"/>
              <a:t>éfficacité</a:t>
            </a:r>
            <a:r>
              <a:rPr lang="fr-FR" dirty="0" smtClean="0"/>
              <a:t> du système</a:t>
            </a:r>
          </a:p>
          <a:p>
            <a:endParaRPr lang="fr-FR" dirty="0"/>
          </a:p>
          <a:p>
            <a:r>
              <a:rPr lang="fr-FR" dirty="0" smtClean="0"/>
              <a:t>Les </a:t>
            </a:r>
            <a:r>
              <a:rPr lang="fr-FR" dirty="0" err="1" smtClean="0"/>
              <a:t>regles</a:t>
            </a:r>
            <a:r>
              <a:rPr lang="fr-FR" dirty="0" smtClean="0"/>
              <a:t> formelles ( constitution, système </a:t>
            </a:r>
            <a:r>
              <a:rPr lang="fr-FR" dirty="0" err="1" smtClean="0"/>
              <a:t>legislatif</a:t>
            </a:r>
            <a:r>
              <a:rPr lang="fr-FR" dirty="0" smtClean="0"/>
              <a:t>, lois, règlementations, droits des propriétés….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règles informelles ( </a:t>
            </a:r>
            <a:r>
              <a:rPr lang="fr-FR" dirty="0" err="1" smtClean="0"/>
              <a:t>réligion</a:t>
            </a:r>
            <a:r>
              <a:rPr lang="fr-FR" dirty="0" smtClean="0"/>
              <a:t>, les coutumes, les croyances, les habitudes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La performance économique d’un pays va dépendre du degré de respect des institutions</a:t>
            </a:r>
          </a:p>
          <a:p>
            <a:endParaRPr lang="fr-FR" dirty="0"/>
          </a:p>
          <a:p>
            <a:r>
              <a:rPr lang="fr-FR" dirty="0" smtClean="0"/>
              <a:t>Ce respect des règles signifie pour l’agent économique est qu’il baigne dans un climat institutionnel où </a:t>
            </a:r>
            <a:r>
              <a:rPr lang="fr-FR" dirty="0" err="1" smtClean="0"/>
              <a:t>régne</a:t>
            </a:r>
            <a:r>
              <a:rPr lang="fr-FR" dirty="0" smtClean="0"/>
              <a:t> la primauté du droit dans les transactions économiques, la transparence des marchés, la baisse des coûts de transactions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concept de coût de transaction est le concept clé pour comprendre le rôle des institutions</a:t>
            </a:r>
          </a:p>
          <a:p>
            <a:r>
              <a:rPr lang="fr-FR" dirty="0" smtClean="0"/>
              <a:t>Ce sont les coûts qui accompagnent l’échange qui résulte de la gestion et de la coordination du système économique dans son ensemble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500</Words>
  <Application>Microsoft Office PowerPoint</Application>
  <PresentationFormat>Affichage à l'écran (4:3)</PresentationFormat>
  <Paragraphs>60</Paragraphs>
  <Slides>13</Slides>
  <Notes>1</Notes>
  <HiddenSlides>1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Institutions et Informalités en Algérie</vt:lpstr>
      <vt:lpstr>C’est quoi l’informel ? C’est quoi les institutions ?</vt:lpstr>
      <vt:lpstr>    L’informel : une diversité des formes( travail au noir , travail domestique, fraude fiscale, contrebande, change parallèle…)  </vt:lpstr>
      <vt:lpstr>Une diversité des termes</vt:lpstr>
      <vt:lpstr>Mesure de l’économie informelle</vt:lpstr>
      <vt:lpstr>Diapositive 6</vt:lpstr>
      <vt:lpstr>Les institutions ?</vt:lpstr>
      <vt:lpstr>Les règles informelles ( réligion, les coutumes, les croyances, les habitudes 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Institutions et Informalités en Algérie</dc:title>
  <dc:creator>client</dc:creator>
  <cp:lastModifiedBy>MC</cp:lastModifiedBy>
  <cp:revision>7</cp:revision>
  <dcterms:created xsi:type="dcterms:W3CDTF">2017-03-01T21:30:23Z</dcterms:created>
  <dcterms:modified xsi:type="dcterms:W3CDTF">2017-03-05T09:44:33Z</dcterms:modified>
</cp:coreProperties>
</file>