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AA309A6D-C09C-4548-B29A-6CF363A7E532}" type="datetimeFigureOut">
              <a:rPr lang="fr-FR" smtClean="0"/>
              <a:pPr/>
              <a:t>05/03/2017</a:t>
            </a:fld>
            <a:endParaRPr lang="fr-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05/03/2017</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05/03/2017</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05/03/2017</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05/03/2017</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05/03/2017</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05/03/2017</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AA309A6D-C09C-4548-B29A-6CF363A7E532}" type="datetimeFigureOut">
              <a:rPr lang="fr-FR" smtClean="0"/>
              <a:pPr/>
              <a:t>05/03/2017</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AA309A6D-C09C-4548-B29A-6CF363A7E532}" type="datetimeFigureOut">
              <a:rPr lang="fr-FR" smtClean="0"/>
              <a:pPr/>
              <a:t>05/03/2017</a:t>
            </a:fld>
            <a:endParaRPr lang="fr-BE"/>
          </a:p>
        </p:txBody>
      </p:sp>
      <p:sp>
        <p:nvSpPr>
          <p:cNvPr id="3" name="Espace réservé du pied de page 2"/>
          <p:cNvSpPr>
            <a:spLocks noGrp="1"/>
          </p:cNvSpPr>
          <p:nvPr>
            <p:ph type="ftr" sz="quarter" idx="11"/>
          </p:nvPr>
        </p:nvSpPr>
        <p:spPr/>
        <p:txBody>
          <a:bodyPr/>
          <a:lstStyle>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AA309A6D-C09C-4548-B29A-6CF363A7E532}" type="datetimeFigureOut">
              <a:rPr lang="fr-FR" smtClean="0"/>
              <a:pPr/>
              <a:t>05/03/2017</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AA309A6D-C09C-4548-B29A-6CF363A7E532}" type="datetimeFigureOut">
              <a:rPr lang="fr-FR" smtClean="0"/>
              <a:pPr/>
              <a:t>05/03/2017</a:t>
            </a:fld>
            <a:endParaRPr lang="fr-BE"/>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CF4668DC-857F-487D-BFFA-8C0CA5037977}" type="slidenum">
              <a:rPr lang="fr-BE" smtClean="0"/>
              <a:pPr/>
              <a:t>‹N°›</a:t>
            </a:fld>
            <a:endParaRPr lang="fr-BE"/>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A309A6D-C09C-4548-B29A-6CF363A7E532}" type="datetimeFigureOut">
              <a:rPr lang="fr-FR" smtClean="0"/>
              <a:pPr/>
              <a:t>05/03/2017</a:t>
            </a:fld>
            <a:endParaRPr lang="fr-BE"/>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BE"/>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ogle.dz/url?sa=i&amp;rct=j&amp;q=&amp;esrc=s&amp;source=images&amp;cd=&amp;ved=0ahUKEwjoy_rB0arSAhUD6xQKHZJNAs8QjRwIBw&amp;url=https://fonctionpublique.gouv.cd/&amp;psig=AFQjCNGvKHxA9_Z9Z03CRS5kggn9ejVebg&amp;ust=1488091103631123" TargetMode="External"/><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1500174"/>
            <a:ext cx="7772400" cy="1829761"/>
          </a:xfrm>
        </p:spPr>
        <p:txBody>
          <a:bodyPr>
            <a:normAutofit/>
          </a:bodyPr>
          <a:lstStyle/>
          <a:p>
            <a:r>
              <a:rPr lang="fr-FR" sz="5400" dirty="0" smtClean="0"/>
              <a:t>Analyse du secteur de l’artisanat en Algérie</a:t>
            </a:r>
            <a:endParaRPr lang="fr-FR" sz="5400" dirty="0"/>
          </a:p>
        </p:txBody>
      </p:sp>
      <p:sp>
        <p:nvSpPr>
          <p:cNvPr id="3" name="Sous-titre 2"/>
          <p:cNvSpPr>
            <a:spLocks noGrp="1"/>
          </p:cNvSpPr>
          <p:nvPr>
            <p:ph type="subTitle" idx="1"/>
          </p:nvPr>
        </p:nvSpPr>
        <p:spPr>
          <a:xfrm>
            <a:off x="685800" y="3611606"/>
            <a:ext cx="7772400" cy="1603343"/>
          </a:xfrm>
        </p:spPr>
        <p:txBody>
          <a:bodyPr>
            <a:normAutofit/>
          </a:bodyPr>
          <a:lstStyle/>
          <a:p>
            <a:pPr algn="l" rtl="1"/>
            <a:r>
              <a:rPr lang="fr-FR" sz="2000" b="1" dirty="0" smtClean="0">
                <a:latin typeface="Arial Black" pitchFamily="34" charset="0"/>
              </a:rPr>
              <a:t>QUELQUES DONNÉES DE TERRAIN</a:t>
            </a:r>
          </a:p>
          <a:p>
            <a:pPr algn="l" rtl="1"/>
            <a:endParaRPr lang="fr-FR" sz="2000" b="1" dirty="0" smtClean="0">
              <a:latin typeface="Arial Black" pitchFamily="34" charset="0"/>
            </a:endParaRPr>
          </a:p>
          <a:p>
            <a:pPr algn="l" rtl="1"/>
            <a:r>
              <a:rPr lang="fr-FR" sz="2000" b="1" dirty="0" smtClean="0">
                <a:solidFill>
                  <a:srgbClr val="FF0000"/>
                </a:solidFill>
                <a:latin typeface="Arial Black" pitchFamily="34" charset="0"/>
              </a:rPr>
              <a:t>Présentée par : ABDOU Abderrahmane, Président </a:t>
            </a:r>
            <a:r>
              <a:rPr lang="fr-FR" sz="2000" b="1" smtClean="0">
                <a:solidFill>
                  <a:srgbClr val="FF0000"/>
                </a:solidFill>
                <a:latin typeface="Arial Black" pitchFamily="34" charset="0"/>
              </a:rPr>
              <a:t>du Conseil Scientifique </a:t>
            </a:r>
            <a:r>
              <a:rPr lang="fr-FR" sz="2000" b="1" dirty="0" smtClean="0">
                <a:solidFill>
                  <a:srgbClr val="FF0000"/>
                </a:solidFill>
                <a:latin typeface="Arial Black" pitchFamily="34" charset="0"/>
              </a:rPr>
              <a:t>du CREAD </a:t>
            </a:r>
            <a:endParaRPr lang="fr-FR" sz="2000" b="1" dirty="0">
              <a:solidFill>
                <a:srgbClr val="FF0000"/>
              </a:solidFill>
              <a:latin typeface="Arial Black" pitchFamily="34" charset="0"/>
            </a:endParaRPr>
          </a:p>
        </p:txBody>
      </p:sp>
      <p:pic>
        <p:nvPicPr>
          <p:cNvPr id="4" name="Image 16" descr="http://www.cread.dz/images/logo.png"/>
          <p:cNvPicPr/>
          <p:nvPr/>
        </p:nvPicPr>
        <p:blipFill>
          <a:blip r:embed="rId2"/>
          <a:srcRect l="3816" r="67232"/>
          <a:stretch>
            <a:fillRect/>
          </a:stretch>
        </p:blipFill>
        <p:spPr bwMode="auto">
          <a:xfrm>
            <a:off x="416233" y="504396"/>
            <a:ext cx="1453486" cy="736979"/>
          </a:xfrm>
          <a:prstGeom prst="rect">
            <a:avLst/>
          </a:prstGeom>
          <a:noFill/>
        </p:spPr>
      </p:pic>
      <p:pic>
        <p:nvPicPr>
          <p:cNvPr id="5" name="irc_mi" descr="Résultat de recherche d'images pour &quot;SIGLE PNUD&quot;">
            <a:hlinkClick r:id="rId3"/>
          </p:cNvPr>
          <p:cNvPicPr/>
          <p:nvPr/>
        </p:nvPicPr>
        <p:blipFill>
          <a:blip r:embed="rId4"/>
          <a:srcRect/>
          <a:stretch>
            <a:fillRect/>
          </a:stretch>
        </p:blipFill>
        <p:spPr bwMode="auto">
          <a:xfrm>
            <a:off x="3491880" y="497573"/>
            <a:ext cx="1684078" cy="627797"/>
          </a:xfrm>
          <a:prstGeom prst="rect">
            <a:avLst/>
          </a:prstGeom>
          <a:noFill/>
          <a:ln w="9525">
            <a:noFill/>
            <a:miter lim="800000"/>
            <a:headEnd/>
            <a:tailEnd/>
          </a:ln>
        </p:spPr>
      </p:pic>
      <p:pic>
        <p:nvPicPr>
          <p:cNvPr id="6" name="Image 18" descr="G:\logo3 - Copie.png"/>
          <p:cNvPicPr/>
          <p:nvPr/>
        </p:nvPicPr>
        <p:blipFill>
          <a:blip r:embed="rId5" cstate="print"/>
          <a:srcRect/>
          <a:stretch>
            <a:fillRect/>
          </a:stretch>
        </p:blipFill>
        <p:spPr bwMode="auto">
          <a:xfrm>
            <a:off x="6948264" y="436158"/>
            <a:ext cx="1761983" cy="75062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85000" lnSpcReduction="20000"/>
          </a:bodyPr>
          <a:lstStyle/>
          <a:p>
            <a:r>
              <a:rPr lang="fr-FR" b="1" cap="all" dirty="0" smtClean="0">
                <a:latin typeface="Times New Roman" pitchFamily="18" charset="0"/>
                <a:cs typeface="Times New Roman" pitchFamily="18" charset="0"/>
              </a:rPr>
              <a:t>L’</a:t>
            </a:r>
            <a:r>
              <a:rPr lang="fr-FR" b="1" cap="all" dirty="0" err="1" smtClean="0">
                <a:latin typeface="Times New Roman" pitchFamily="18" charset="0"/>
                <a:cs typeface="Times New Roman" pitchFamily="18" charset="0"/>
              </a:rPr>
              <a:t>EXPeRIENCE</a:t>
            </a:r>
            <a:r>
              <a:rPr lang="fr-FR" b="1" cap="all" dirty="0" smtClean="0">
                <a:latin typeface="Times New Roman" pitchFamily="18" charset="0"/>
                <a:cs typeface="Times New Roman" pitchFamily="18" charset="0"/>
              </a:rPr>
              <a:t> PROFESSIONNELLE DES EMPLOYÉS</a:t>
            </a:r>
          </a:p>
          <a:p>
            <a:endParaRPr lang="fr-FR" dirty="0" smtClean="0">
              <a:latin typeface="Times New Roman" pitchFamily="18" charset="0"/>
              <a:cs typeface="Times New Roman" pitchFamily="18" charset="0"/>
            </a:endParaRPr>
          </a:p>
          <a:p>
            <a:pPr lvl="1"/>
            <a:r>
              <a:rPr lang="fr-FR" dirty="0" smtClean="0">
                <a:latin typeface="Times New Roman" pitchFamily="18" charset="0"/>
                <a:cs typeface="Times New Roman" pitchFamily="18" charset="0"/>
              </a:rPr>
              <a:t>Les données relatives à l’expérience professionnelle des employés, font apparaître que le tiers seulement d’entre eux, avait déjà exercé pendant au moins une année avant d’être embauché par l’actuel employeur. En effet :</a:t>
            </a:r>
          </a:p>
          <a:p>
            <a:pPr lvl="4"/>
            <a:r>
              <a:rPr lang="fr-FR" dirty="0" smtClean="0">
                <a:latin typeface="Times New Roman" pitchFamily="18" charset="0"/>
                <a:cs typeface="Times New Roman" pitchFamily="18" charset="0"/>
              </a:rPr>
              <a:t>52% des effectifs n’ont jamais travaillé auparavant,</a:t>
            </a:r>
          </a:p>
          <a:p>
            <a:pPr lvl="4"/>
            <a:r>
              <a:rPr lang="fr-FR" dirty="0" smtClean="0">
                <a:latin typeface="Times New Roman" pitchFamily="18" charset="0"/>
                <a:cs typeface="Times New Roman" pitchFamily="18" charset="0"/>
              </a:rPr>
              <a:t>14% avaient déjà travaillé pendant une période inférieure à l’année,</a:t>
            </a:r>
          </a:p>
          <a:p>
            <a:pPr lvl="4"/>
            <a:r>
              <a:rPr lang="fr-FR" dirty="0" smtClean="0">
                <a:latin typeface="Times New Roman" pitchFamily="18" charset="0"/>
                <a:cs typeface="Times New Roman" pitchFamily="18" charset="0"/>
              </a:rPr>
              <a:t>22% avaient une expérience qui varie entre une et six années,</a:t>
            </a:r>
          </a:p>
          <a:p>
            <a:pPr lvl="4"/>
            <a:r>
              <a:rPr lang="fr-FR" dirty="0" smtClean="0">
                <a:latin typeface="Times New Roman" pitchFamily="18" charset="0"/>
                <a:cs typeface="Times New Roman" pitchFamily="18" charset="0"/>
              </a:rPr>
              <a:t>12% avaient une expérience professionnelle supérieure à six ans.</a:t>
            </a:r>
          </a:p>
          <a:p>
            <a:pPr lvl="1"/>
            <a:endParaRPr lang="fr-FR" dirty="0" smtClean="0">
              <a:latin typeface="Times New Roman" pitchFamily="18" charset="0"/>
              <a:cs typeface="Times New Roman" pitchFamily="18" charset="0"/>
            </a:endParaRPr>
          </a:p>
          <a:p>
            <a:pPr lvl="1"/>
            <a:r>
              <a:rPr lang="fr-FR" dirty="0" smtClean="0">
                <a:latin typeface="Times New Roman" pitchFamily="18" charset="0"/>
                <a:cs typeface="Times New Roman" pitchFamily="18" charset="0"/>
              </a:rPr>
              <a:t>Quant à leur ancienneté chez l’actuel artisan, celle-ci même relativement jeune, reste plus importante, en ce sens où :</a:t>
            </a:r>
          </a:p>
          <a:p>
            <a:pPr lvl="4"/>
            <a:r>
              <a:rPr lang="fr-FR" dirty="0" smtClean="0">
                <a:latin typeface="Times New Roman" pitchFamily="18" charset="0"/>
                <a:cs typeface="Times New Roman" pitchFamily="18" charset="0"/>
              </a:rPr>
              <a:t>49% travaillent avec l’artisan depuis moins de 4 ans ;</a:t>
            </a:r>
          </a:p>
          <a:p>
            <a:pPr lvl="4"/>
            <a:r>
              <a:rPr lang="fr-FR" dirty="0" smtClean="0">
                <a:latin typeface="Times New Roman" pitchFamily="18" charset="0"/>
                <a:cs typeface="Times New Roman" pitchFamily="18" charset="0"/>
              </a:rPr>
              <a:t>plus de 40% ont une expérience qui varie entre 4 et 10 ans ;</a:t>
            </a:r>
          </a:p>
          <a:p>
            <a:pPr lvl="4"/>
            <a:r>
              <a:rPr lang="fr-FR" dirty="0" smtClean="0">
                <a:latin typeface="Times New Roman" pitchFamily="18" charset="0"/>
                <a:cs typeface="Times New Roman" pitchFamily="18" charset="0"/>
              </a:rPr>
              <a:t>Près de 10% entre 11 et 20 ans et 1%, plus de 20 ans</a:t>
            </a:r>
          </a:p>
          <a:p>
            <a:endParaRPr lang="fr-FR" dirty="0">
              <a:latin typeface="Times New Roman" pitchFamily="18" charset="0"/>
              <a:cs typeface="Times New Roman" pitchFamily="18" charset="0"/>
            </a:endParaRPr>
          </a:p>
        </p:txBody>
      </p:sp>
      <p:sp>
        <p:nvSpPr>
          <p:cNvPr id="3" name="Titre 2"/>
          <p:cNvSpPr>
            <a:spLocks noGrp="1"/>
          </p:cNvSpPr>
          <p:nvPr>
            <p:ph type="title"/>
          </p:nvPr>
        </p:nvSpPr>
        <p:spPr/>
        <p:txBody>
          <a:bodyPr/>
          <a:lstStyle/>
          <a:p>
            <a:r>
              <a:rPr lang="fr-FR" dirty="0" smtClean="0"/>
              <a:t>Profil de l’artisan étudié (7) </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85720" y="1142984"/>
            <a:ext cx="8572560" cy="4857784"/>
          </a:xfrm>
        </p:spPr>
        <p:txBody>
          <a:bodyPr>
            <a:noAutofit/>
          </a:bodyPr>
          <a:lstStyle/>
          <a:p>
            <a:r>
              <a:rPr lang="fr-FR" sz="1800" b="1" cap="all" dirty="0" smtClean="0">
                <a:latin typeface="Times New Roman" pitchFamily="18" charset="0"/>
                <a:cs typeface="Times New Roman" pitchFamily="18" charset="0"/>
              </a:rPr>
              <a:t>MODES DE RÉMUNÉRATION ET SALAIRES</a:t>
            </a:r>
            <a:endParaRPr lang="fr-FR" sz="1800" dirty="0" smtClean="0">
              <a:latin typeface="Times New Roman" pitchFamily="18" charset="0"/>
              <a:cs typeface="Times New Roman" pitchFamily="18" charset="0"/>
            </a:endParaRPr>
          </a:p>
          <a:p>
            <a:r>
              <a:rPr lang="fr-FR" sz="1800" dirty="0" smtClean="0">
                <a:latin typeface="Times New Roman" pitchFamily="18" charset="0"/>
                <a:cs typeface="Times New Roman" pitchFamily="18" charset="0"/>
              </a:rPr>
              <a:t>Pour des raisons économiques et financières qui lui sont propres, et pour plus d’efficacité, il combine selon les cas, la rémunération au mois, à la semaine, à la journée et à l’unité ou à l’acte, comme il utilise aussi une main d’œuvre familiale non rémunérée selon les usages classiques . </a:t>
            </a:r>
          </a:p>
          <a:p>
            <a:pPr lvl="1"/>
            <a:r>
              <a:rPr lang="fr-FR" sz="1800" b="1" dirty="0" smtClean="0">
                <a:latin typeface="Times New Roman" pitchFamily="18" charset="0"/>
                <a:cs typeface="Times New Roman" pitchFamily="18" charset="0"/>
              </a:rPr>
              <a:t>Les données de l’enquête indiquent que :</a:t>
            </a:r>
          </a:p>
          <a:p>
            <a:pPr lvl="3"/>
            <a:r>
              <a:rPr lang="fr-FR" sz="1600" dirty="0" smtClean="0">
                <a:latin typeface="Times New Roman" pitchFamily="18" charset="0"/>
                <a:cs typeface="Times New Roman" pitchFamily="18" charset="0"/>
              </a:rPr>
              <a:t>67% des employés sont payés mensuellement,</a:t>
            </a:r>
          </a:p>
          <a:p>
            <a:pPr lvl="3"/>
            <a:r>
              <a:rPr lang="fr-FR" sz="1600" dirty="0" smtClean="0">
                <a:latin typeface="Times New Roman" pitchFamily="18" charset="0"/>
                <a:cs typeface="Times New Roman" pitchFamily="18" charset="0"/>
              </a:rPr>
              <a:t>25%  sont rémunérés à l’unité, </a:t>
            </a:r>
          </a:p>
          <a:p>
            <a:pPr lvl="3"/>
            <a:r>
              <a:rPr lang="fr-FR" sz="1600" dirty="0" smtClean="0">
                <a:latin typeface="Times New Roman" pitchFamily="18" charset="0"/>
                <a:cs typeface="Times New Roman" pitchFamily="18" charset="0"/>
              </a:rPr>
              <a:t>2,7% sont rémunérés à la semaine, à la journée et ou à l’heure </a:t>
            </a:r>
          </a:p>
          <a:p>
            <a:pPr lvl="3"/>
            <a:r>
              <a:rPr lang="fr-FR" sz="1600" dirty="0" smtClean="0">
                <a:latin typeface="Times New Roman" pitchFamily="18" charset="0"/>
                <a:cs typeface="Times New Roman" pitchFamily="18" charset="0"/>
              </a:rPr>
              <a:t>4%  aident l’artisan sans rémunération précise (membres vivant sous le même toit que l’artisan) </a:t>
            </a:r>
          </a:p>
          <a:p>
            <a:r>
              <a:rPr lang="fr-FR" sz="1800" dirty="0" smtClean="0">
                <a:latin typeface="Times New Roman" pitchFamily="18" charset="0"/>
                <a:cs typeface="Times New Roman" pitchFamily="18" charset="0"/>
              </a:rPr>
              <a:t>La coexistence de ces différents modes de rémunération s’explique aussi par la demande du travail souvent instable, En effet :</a:t>
            </a:r>
          </a:p>
          <a:p>
            <a:pPr lvl="3"/>
            <a:r>
              <a:rPr lang="fr-FR" sz="1600" dirty="0" smtClean="0">
                <a:latin typeface="Times New Roman" pitchFamily="18" charset="0"/>
                <a:cs typeface="Times New Roman" pitchFamily="18" charset="0"/>
              </a:rPr>
              <a:t>1% des employés travaillent moins d’un trimestre par an,</a:t>
            </a:r>
          </a:p>
          <a:p>
            <a:pPr lvl="3"/>
            <a:r>
              <a:rPr lang="fr-FR" sz="1600" dirty="0" smtClean="0">
                <a:latin typeface="Times New Roman" pitchFamily="18" charset="0"/>
                <a:cs typeface="Times New Roman" pitchFamily="18" charset="0"/>
              </a:rPr>
              <a:t>4,5%  entre un et deux trimestres par an,  </a:t>
            </a:r>
          </a:p>
          <a:p>
            <a:pPr lvl="3"/>
            <a:r>
              <a:rPr lang="fr-FR" sz="1600" dirty="0" smtClean="0">
                <a:latin typeface="Times New Roman" pitchFamily="18" charset="0"/>
                <a:cs typeface="Times New Roman" pitchFamily="18" charset="0"/>
              </a:rPr>
              <a:t>28,4% trois trimestres environ par an, </a:t>
            </a:r>
          </a:p>
          <a:p>
            <a:pPr lvl="3"/>
            <a:r>
              <a:rPr lang="fr-FR" sz="1600" dirty="0" smtClean="0">
                <a:latin typeface="Times New Roman" pitchFamily="18" charset="0"/>
                <a:cs typeface="Times New Roman" pitchFamily="18" charset="0"/>
              </a:rPr>
              <a:t>66%  l’année entière  </a:t>
            </a:r>
          </a:p>
          <a:p>
            <a:endParaRPr lang="fr-FR" sz="1800" dirty="0">
              <a:latin typeface="Times New Roman" pitchFamily="18" charset="0"/>
              <a:cs typeface="Times New Roman" pitchFamily="18" charset="0"/>
            </a:endParaRPr>
          </a:p>
        </p:txBody>
      </p:sp>
      <p:sp>
        <p:nvSpPr>
          <p:cNvPr id="3" name="Titre 2"/>
          <p:cNvSpPr>
            <a:spLocks noGrp="1"/>
          </p:cNvSpPr>
          <p:nvPr>
            <p:ph type="title"/>
          </p:nvPr>
        </p:nvSpPr>
        <p:spPr/>
        <p:txBody>
          <a:bodyPr/>
          <a:lstStyle/>
          <a:p>
            <a:r>
              <a:rPr lang="fr-FR" dirty="0" smtClean="0"/>
              <a:t>Profil de l’artisan étudié (8) </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fontScale="90000"/>
          </a:bodyPr>
          <a:lstStyle/>
          <a:p>
            <a:r>
              <a:rPr lang="fr-FR" dirty="0" smtClean="0"/>
              <a:t>Déclaration de l’unité artisanale au </a:t>
            </a:r>
            <a:r>
              <a:rPr lang="fr-FR" dirty="0" err="1" smtClean="0"/>
              <a:t>CNRC</a:t>
            </a:r>
            <a:r>
              <a:rPr lang="fr-FR" dirty="0" smtClean="0"/>
              <a:t> </a:t>
            </a:r>
            <a:endParaRPr lang="fr-FR" dirty="0"/>
          </a:p>
        </p:txBody>
      </p:sp>
      <p:graphicFrame>
        <p:nvGraphicFramePr>
          <p:cNvPr id="4" name="Tableau 3"/>
          <p:cNvGraphicFramePr>
            <a:graphicFrameLocks noGrp="1"/>
          </p:cNvGraphicFramePr>
          <p:nvPr/>
        </p:nvGraphicFramePr>
        <p:xfrm>
          <a:off x="1428728" y="3143248"/>
          <a:ext cx="6715172" cy="2828940"/>
        </p:xfrm>
        <a:graphic>
          <a:graphicData uri="http://schemas.openxmlformats.org/drawingml/2006/table">
            <a:tbl>
              <a:tblPr/>
              <a:tblGrid>
                <a:gridCol w="5004121"/>
                <a:gridCol w="1711051"/>
              </a:tblGrid>
              <a:tr h="1143247">
                <a:tc>
                  <a:txBody>
                    <a:bodyPr/>
                    <a:lstStyle/>
                    <a:p>
                      <a:pPr marL="0" marR="0" lvl="0" indent="0" algn="l" defTabSz="914400" rtl="0" eaLnBrk="0" fontAlgn="base" latinLnBrk="0" hangingPunct="0">
                        <a:lnSpc>
                          <a:spcPct val="100000"/>
                        </a:lnSpc>
                        <a:spcBef>
                          <a:spcPct val="0"/>
                        </a:spcBef>
                        <a:spcAft>
                          <a:spcPct val="0"/>
                        </a:spcAft>
                        <a:buClrTx/>
                        <a:buSzTx/>
                        <a:buFontTx/>
                        <a:buNone/>
                        <a:tabLst>
                          <a:tab pos="2760663" algn="ctr"/>
                        </a:tabLst>
                      </a:pPr>
                      <a:r>
                        <a:rPr kumimoji="0" lang="fr-FR" sz="1200" b="1" i="0" u="none" strike="noStrike" cap="none" normalizeH="0" baseline="0" dirty="0" smtClean="0">
                          <a:ln>
                            <a:noFill/>
                          </a:ln>
                          <a:solidFill>
                            <a:srgbClr val="000080"/>
                          </a:solidFill>
                          <a:effectLst/>
                          <a:latin typeface="Arial" pitchFamily="34" charset="0"/>
                          <a:ea typeface="Times New Roman" pitchFamily="18" charset="0"/>
                          <a:cs typeface="Arial" pitchFamily="34" charset="0"/>
                        </a:rPr>
                        <a:t>RÉPARTITION DES ARTISANS SELON QU’ILS DÉTIENNENT OU NON UN REGISTRE DE COMMERCE OU UNE CARTE D’ARTISAN  (EN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fr-FR" sz="1600" b="1" dirty="0">
                          <a:solidFill>
                            <a:srgbClr val="000080"/>
                          </a:solidFill>
                          <a:latin typeface="Times New Roman"/>
                          <a:ea typeface="Times New Roman"/>
                        </a:rPr>
                        <a:t>%</a:t>
                      </a:r>
                      <a:endParaRPr lang="fr-FR"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0986">
                <a:tc>
                  <a:txBody>
                    <a:bodyPr/>
                    <a:lstStyle/>
                    <a:p>
                      <a:pPr algn="ctr">
                        <a:lnSpc>
                          <a:spcPts val="1800"/>
                        </a:lnSpc>
                        <a:spcAft>
                          <a:spcPts val="0"/>
                        </a:spcAft>
                      </a:pPr>
                      <a:r>
                        <a:rPr lang="fr-FR" sz="1200" b="1" dirty="0">
                          <a:solidFill>
                            <a:srgbClr val="000080"/>
                          </a:solidFill>
                          <a:latin typeface="Times New Roman"/>
                          <a:ea typeface="Times New Roman"/>
                        </a:rPr>
                        <a:t>DISPOSENT D’UN REGISTRE ET OU </a:t>
                      </a:r>
                      <a:endParaRPr lang="fr-FR" sz="2000" dirty="0">
                        <a:latin typeface="Times New Roman"/>
                        <a:ea typeface="Times New Roman"/>
                      </a:endParaRPr>
                    </a:p>
                    <a:p>
                      <a:pPr algn="ctr">
                        <a:lnSpc>
                          <a:spcPts val="1800"/>
                        </a:lnSpc>
                        <a:spcAft>
                          <a:spcPts val="0"/>
                        </a:spcAft>
                      </a:pPr>
                      <a:r>
                        <a:rPr lang="fr-FR" sz="1200" b="1" dirty="0">
                          <a:solidFill>
                            <a:srgbClr val="000080"/>
                          </a:solidFill>
                          <a:latin typeface="Times New Roman"/>
                          <a:ea typeface="Times New Roman"/>
                        </a:rPr>
                        <a:t>D’UNE CARTE D’ARTISAN</a:t>
                      </a:r>
                      <a:endParaRPr lang="fr-FR" sz="20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fr-FR" sz="1600" b="1" dirty="0">
                          <a:solidFill>
                            <a:srgbClr val="000080"/>
                          </a:solidFill>
                          <a:latin typeface="Times New Roman"/>
                          <a:ea typeface="Times New Roman"/>
                        </a:rPr>
                        <a:t>77</a:t>
                      </a:r>
                      <a:endParaRPr lang="fr-FR"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0986">
                <a:tc>
                  <a:txBody>
                    <a:bodyPr/>
                    <a:lstStyle/>
                    <a:p>
                      <a:pPr algn="ctr">
                        <a:lnSpc>
                          <a:spcPts val="1800"/>
                        </a:lnSpc>
                        <a:spcAft>
                          <a:spcPts val="0"/>
                        </a:spcAft>
                      </a:pPr>
                      <a:r>
                        <a:rPr lang="fr-FR" sz="1200" b="1">
                          <a:solidFill>
                            <a:srgbClr val="000080"/>
                          </a:solidFill>
                          <a:latin typeface="Times New Roman"/>
                          <a:ea typeface="Times New Roman"/>
                        </a:rPr>
                        <a:t>NE DISPOSENT NI DU REGISTRE DE COMMERCE NI DE LA CARTE D’ARTISAN</a:t>
                      </a:r>
                      <a:endParaRPr lang="fr-FR" sz="20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fr-FR" sz="1600" b="1" dirty="0">
                          <a:solidFill>
                            <a:srgbClr val="000080"/>
                          </a:solidFill>
                          <a:latin typeface="Times New Roman"/>
                          <a:ea typeface="Times New Roman"/>
                        </a:rPr>
                        <a:t>23</a:t>
                      </a:r>
                      <a:endParaRPr lang="fr-FR"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721">
                <a:tc>
                  <a:txBody>
                    <a:bodyPr/>
                    <a:lstStyle/>
                    <a:p>
                      <a:pPr algn="ctr">
                        <a:lnSpc>
                          <a:spcPts val="1800"/>
                        </a:lnSpc>
                        <a:spcAft>
                          <a:spcPts val="0"/>
                        </a:spcAft>
                      </a:pPr>
                      <a:r>
                        <a:rPr lang="fr-FR" sz="1200" b="1" dirty="0">
                          <a:solidFill>
                            <a:srgbClr val="000080"/>
                          </a:solidFill>
                          <a:latin typeface="Times New Roman"/>
                          <a:ea typeface="Times New Roman"/>
                        </a:rPr>
                        <a:t>TOTAL</a:t>
                      </a:r>
                      <a:endParaRPr lang="fr-FR" sz="20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fr-FR" sz="1600" b="1" dirty="0">
                          <a:solidFill>
                            <a:srgbClr val="000080"/>
                          </a:solidFill>
                          <a:latin typeface="Times New Roman"/>
                          <a:ea typeface="Times New Roman"/>
                        </a:rPr>
                        <a:t>  100 %</a:t>
                      </a:r>
                      <a:endParaRPr lang="fr-FR"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1505" name="Rectangle 1"/>
          <p:cNvSpPr>
            <a:spLocks noChangeArrowheads="1"/>
          </p:cNvSpPr>
          <p:nvPr/>
        </p:nvSpPr>
        <p:spPr bwMode="auto">
          <a:xfrm>
            <a:off x="1357290" y="2000240"/>
            <a:ext cx="7215238"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760663" algn="ctr"/>
              </a:tabLst>
            </a:pPr>
            <a:r>
              <a:rPr kumimoji="0" lang="fr-FR" sz="1600" b="1" i="0" u="sng" strike="noStrike" cap="none" normalizeH="0" baseline="0" dirty="0" err="1" smtClean="0">
                <a:ln>
                  <a:noFill/>
                </a:ln>
                <a:solidFill>
                  <a:srgbClr val="000080"/>
                </a:solidFill>
                <a:effectLst/>
                <a:latin typeface="Arial" pitchFamily="34" charset="0"/>
                <a:ea typeface="Times New Roman" pitchFamily="18" charset="0"/>
                <a:cs typeface="Arial" pitchFamily="34" charset="0"/>
              </a:rPr>
              <a:t>DECLARATION</a:t>
            </a:r>
            <a:r>
              <a:rPr kumimoji="0" lang="fr-FR" sz="1600" b="1" i="0" u="sng" strike="noStrike" cap="none" normalizeH="0" baseline="0" dirty="0" smtClean="0">
                <a:ln>
                  <a:noFill/>
                </a:ln>
                <a:solidFill>
                  <a:srgbClr val="000080"/>
                </a:solidFill>
                <a:effectLst/>
                <a:latin typeface="Arial" pitchFamily="34" charset="0"/>
                <a:ea typeface="Times New Roman" pitchFamily="18" charset="0"/>
                <a:cs typeface="Arial" pitchFamily="34" charset="0"/>
              </a:rPr>
              <a:t> DES </a:t>
            </a:r>
            <a:r>
              <a:rPr kumimoji="0" lang="fr-FR" sz="1600" b="1" i="0" u="sng" strike="noStrike" cap="none" normalizeH="0" baseline="0" dirty="0" err="1" smtClean="0">
                <a:ln>
                  <a:noFill/>
                </a:ln>
                <a:solidFill>
                  <a:srgbClr val="000080"/>
                </a:solidFill>
                <a:effectLst/>
                <a:latin typeface="Arial" pitchFamily="34" charset="0"/>
                <a:ea typeface="Times New Roman" pitchFamily="18" charset="0"/>
                <a:cs typeface="Arial" pitchFamily="34" charset="0"/>
              </a:rPr>
              <a:t>ACTIVITES</a:t>
            </a:r>
            <a:r>
              <a:rPr kumimoji="0" lang="fr-FR" sz="1600" b="1" i="0" u="sng" strike="noStrike" cap="none" normalizeH="0" baseline="0" dirty="0" smtClean="0">
                <a:ln>
                  <a:noFill/>
                </a:ln>
                <a:solidFill>
                  <a:srgbClr val="000080"/>
                </a:solidFill>
                <a:effectLst/>
                <a:latin typeface="Arial" pitchFamily="34" charset="0"/>
                <a:ea typeface="Times New Roman" pitchFamily="18" charset="0"/>
                <a:cs typeface="Arial" pitchFamily="34" charset="0"/>
              </a:rPr>
              <a:t> : LE REGISTRE DE COMMERCE ET OU LA CARTE D’ARTISAN : </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760663" algn="ctr"/>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FR" b="1" u="sng" dirty="0" smtClean="0"/>
              <a:t>IMMATRICULATION DES ARTISANS A LA SÉCURITÉ SOCIALE</a:t>
            </a:r>
            <a:endParaRPr lang="fr-FR" dirty="0" smtClean="0"/>
          </a:p>
          <a:p>
            <a:pPr lvl="2"/>
            <a:r>
              <a:rPr lang="fr-FR" dirty="0" smtClean="0"/>
              <a:t>Le constat établit en matière d’immatriculation des artisans à la sécurité sociale est relativement semblable à celui effectué en ce qui concerne leur inscription au registre de commerce.</a:t>
            </a:r>
          </a:p>
          <a:p>
            <a:pPr lvl="2"/>
            <a:endParaRPr lang="fr-FR" dirty="0" smtClean="0"/>
          </a:p>
          <a:p>
            <a:pPr lvl="2"/>
            <a:r>
              <a:rPr lang="fr-FR" dirty="0" smtClean="0"/>
              <a:t>En effet, 71% des artisans affirment être immatriculés à la sécurité sociale. Ceci s’explique par le fait que l’immatriculation à la sécurité sociale reste soumise à la détention de la carte d’artisan et ou du registre de commerce.</a:t>
            </a:r>
          </a:p>
          <a:p>
            <a:endParaRPr lang="fr-FR" dirty="0"/>
          </a:p>
        </p:txBody>
      </p:sp>
      <p:sp>
        <p:nvSpPr>
          <p:cNvPr id="3" name="Titre 2"/>
          <p:cNvSpPr>
            <a:spLocks noGrp="1"/>
          </p:cNvSpPr>
          <p:nvPr>
            <p:ph type="title"/>
          </p:nvPr>
        </p:nvSpPr>
        <p:spPr/>
        <p:txBody>
          <a:bodyPr>
            <a:normAutofit fontScale="90000"/>
          </a:bodyPr>
          <a:lstStyle/>
          <a:p>
            <a:r>
              <a:rPr lang="fr-FR" dirty="0" smtClean="0"/>
              <a:t>Immatriculation de l’artisan à la </a:t>
            </a:r>
            <a:r>
              <a:rPr lang="fr-FR" dirty="0" err="1" smtClean="0"/>
              <a:t>Cnas</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lnSpcReduction="10000"/>
          </a:bodyPr>
          <a:lstStyle/>
          <a:p>
            <a:r>
              <a:rPr lang="fr-FR" b="1" dirty="0" smtClean="0">
                <a:latin typeface="Times New Roman" pitchFamily="18" charset="0"/>
                <a:cs typeface="Times New Roman" pitchFamily="18" charset="0"/>
              </a:rPr>
              <a:t>DÉCLARATION DES TRAVAILLEURS A LA SÉCURITÉ SOCIALE   </a:t>
            </a:r>
            <a:endParaRPr lang="fr-FR" dirty="0" smtClean="0">
              <a:latin typeface="Times New Roman" pitchFamily="18" charset="0"/>
              <a:cs typeface="Times New Roman" pitchFamily="18" charset="0"/>
            </a:endParaRPr>
          </a:p>
          <a:p>
            <a:endParaRPr lang="fr-FR" dirty="0" smtClean="0">
              <a:latin typeface="Times New Roman" pitchFamily="18" charset="0"/>
              <a:cs typeface="Times New Roman" pitchFamily="18" charset="0"/>
            </a:endParaRPr>
          </a:p>
          <a:p>
            <a:pPr lvl="1"/>
            <a:r>
              <a:rPr lang="fr-FR" dirty="0" smtClean="0">
                <a:latin typeface="Times New Roman" pitchFamily="18" charset="0"/>
                <a:cs typeface="Times New Roman" pitchFamily="18" charset="0"/>
              </a:rPr>
              <a:t>45% des artisans qui utilisent une main d’œuvre ( lesquels faut il le rappeler ne représentent que le tiers (33%) de l’ensemble des artisans) affirment ne pas les déclarer, </a:t>
            </a:r>
          </a:p>
          <a:p>
            <a:pPr lvl="1"/>
            <a:endParaRPr lang="fr-FR" dirty="0" smtClean="0">
              <a:latin typeface="Times New Roman" pitchFamily="18" charset="0"/>
              <a:cs typeface="Times New Roman" pitchFamily="18" charset="0"/>
            </a:endParaRPr>
          </a:p>
          <a:p>
            <a:pPr lvl="1"/>
            <a:r>
              <a:rPr lang="fr-FR" dirty="0" smtClean="0">
                <a:latin typeface="Times New Roman" pitchFamily="18" charset="0"/>
                <a:cs typeface="Times New Roman" pitchFamily="18" charset="0"/>
              </a:rPr>
              <a:t>27% attestent déclarer tous les travailleurs, </a:t>
            </a:r>
          </a:p>
          <a:p>
            <a:pPr lvl="1"/>
            <a:endParaRPr lang="fr-FR" dirty="0" smtClean="0">
              <a:latin typeface="Times New Roman" pitchFamily="18" charset="0"/>
              <a:cs typeface="Times New Roman" pitchFamily="18" charset="0"/>
            </a:endParaRPr>
          </a:p>
          <a:p>
            <a:pPr lvl="1"/>
            <a:r>
              <a:rPr lang="fr-FR" dirty="0" smtClean="0">
                <a:latin typeface="Times New Roman" pitchFamily="18" charset="0"/>
                <a:cs typeface="Times New Roman" pitchFamily="18" charset="0"/>
              </a:rPr>
              <a:t>28%, affirment déclarer en partie les travailleurs (Parmi ces derniers, 57% déclarent entre 10 et 50% des effectifs et 43% entre 51% et 80% de leurs effectifs).</a:t>
            </a:r>
          </a:p>
          <a:p>
            <a:endParaRPr lang="fr-FR" dirty="0">
              <a:latin typeface="Times New Roman" pitchFamily="18" charset="0"/>
              <a:cs typeface="Times New Roman" pitchFamily="18" charset="0"/>
            </a:endParaRPr>
          </a:p>
        </p:txBody>
      </p:sp>
      <p:sp>
        <p:nvSpPr>
          <p:cNvPr id="3" name="Titre 2"/>
          <p:cNvSpPr>
            <a:spLocks noGrp="1"/>
          </p:cNvSpPr>
          <p:nvPr>
            <p:ph type="title"/>
          </p:nvPr>
        </p:nvSpPr>
        <p:spPr/>
        <p:txBody>
          <a:bodyPr>
            <a:normAutofit fontScale="90000"/>
          </a:bodyPr>
          <a:lstStyle/>
          <a:p>
            <a:r>
              <a:rPr lang="fr-FR" dirty="0" smtClean="0"/>
              <a:t>Déclaration des travailleurs à la </a:t>
            </a:r>
            <a:r>
              <a:rPr lang="fr-FR" dirty="0" err="1" smtClean="0"/>
              <a:t>Cnas</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lnSpcReduction="20000"/>
          </a:bodyPr>
          <a:lstStyle/>
          <a:p>
            <a:r>
              <a:rPr lang="fr-FR" dirty="0" smtClean="0"/>
              <a:t>Parmi les principales raisons évoquées par les artisans quant à la non déclaration des travailleurs, (ordre décroissant) :</a:t>
            </a:r>
          </a:p>
          <a:p>
            <a:endParaRPr lang="fr-FR" dirty="0" smtClean="0"/>
          </a:p>
          <a:p>
            <a:pPr lvl="2"/>
            <a:r>
              <a:rPr lang="fr-FR" dirty="0" smtClean="0"/>
              <a:t>les charges trop élevées (46%)</a:t>
            </a:r>
          </a:p>
          <a:p>
            <a:pPr lvl="2"/>
            <a:r>
              <a:rPr lang="fr-FR" dirty="0" smtClean="0"/>
              <a:t>l’instabilité du personnel (15%)</a:t>
            </a:r>
          </a:p>
          <a:p>
            <a:pPr lvl="2"/>
            <a:r>
              <a:rPr lang="fr-FR" dirty="0" smtClean="0"/>
              <a:t>la baisse de l’activité qui ne permet même pas de couvrir les salaires (12%)</a:t>
            </a:r>
          </a:p>
          <a:p>
            <a:pPr lvl="2"/>
            <a:r>
              <a:rPr lang="fr-FR" dirty="0" smtClean="0"/>
              <a:t>le refus sans motif précis de l’employeur à déclarer ses travailleurs (12%)</a:t>
            </a:r>
          </a:p>
          <a:p>
            <a:pPr lvl="2"/>
            <a:r>
              <a:rPr lang="fr-FR" dirty="0" smtClean="0"/>
              <a:t>l’utilisation d’apprentis des </a:t>
            </a:r>
            <a:r>
              <a:rPr lang="fr-FR" dirty="0" err="1" smtClean="0"/>
              <a:t>CFPA</a:t>
            </a:r>
            <a:r>
              <a:rPr lang="fr-FR" dirty="0" smtClean="0"/>
              <a:t> qui sont déjà déclarés par les établissements de formation (7%)</a:t>
            </a:r>
          </a:p>
          <a:p>
            <a:pPr lvl="2"/>
            <a:r>
              <a:rPr lang="fr-FR" dirty="0" smtClean="0"/>
              <a:t>le refus du travailleur lui-même d’être déclaré (3%)</a:t>
            </a:r>
          </a:p>
          <a:p>
            <a:pPr lvl="2"/>
            <a:r>
              <a:rPr lang="fr-FR" dirty="0" smtClean="0"/>
              <a:t>l’utilisation d’une main d’œuvre non qualifiée (2%)</a:t>
            </a:r>
          </a:p>
          <a:p>
            <a:pPr lvl="2"/>
            <a:r>
              <a:rPr lang="fr-FR" dirty="0" smtClean="0"/>
              <a:t>l’utilisation d’une main d’œuvre familiale (2%)</a:t>
            </a:r>
          </a:p>
          <a:p>
            <a:endParaRPr lang="fr-FR" dirty="0"/>
          </a:p>
        </p:txBody>
      </p:sp>
      <p:sp>
        <p:nvSpPr>
          <p:cNvPr id="3" name="Titre 2"/>
          <p:cNvSpPr>
            <a:spLocks noGrp="1"/>
          </p:cNvSpPr>
          <p:nvPr>
            <p:ph type="title"/>
          </p:nvPr>
        </p:nvSpPr>
        <p:spPr/>
        <p:txBody>
          <a:bodyPr>
            <a:normAutofit fontScale="90000"/>
          </a:bodyPr>
          <a:lstStyle/>
          <a:p>
            <a:r>
              <a:rPr lang="fr-FR" dirty="0" smtClean="0"/>
              <a:t>Les raisons de la non déclaration des travailleurs à la </a:t>
            </a:r>
            <a:r>
              <a:rPr lang="fr-FR" dirty="0" err="1" smtClean="0"/>
              <a:t>Cnas</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42910" y="1071546"/>
            <a:ext cx="8358246" cy="5072098"/>
          </a:xfrm>
          <a:noFill/>
        </p:spPr>
        <p:txBody>
          <a:bodyPr>
            <a:noAutofit/>
          </a:bodyPr>
          <a:lstStyle/>
          <a:p>
            <a:r>
              <a:rPr lang="fr-FR" sz="1600" b="1" dirty="0" smtClean="0">
                <a:latin typeface="Times New Roman" pitchFamily="18" charset="0"/>
                <a:cs typeface="Times New Roman" pitchFamily="18" charset="0"/>
              </a:rPr>
              <a:t>Une première définition </a:t>
            </a:r>
            <a:r>
              <a:rPr lang="fr-FR" sz="1100" dirty="0" smtClean="0">
                <a:latin typeface="Times New Roman" pitchFamily="18" charset="0"/>
                <a:cs typeface="Times New Roman" pitchFamily="18" charset="0"/>
              </a:rPr>
              <a:t>:</a:t>
            </a:r>
          </a:p>
          <a:p>
            <a:pPr lvl="1"/>
            <a:r>
              <a:rPr lang="fr-FR" sz="1400" dirty="0" smtClean="0">
                <a:latin typeface="Times New Roman" pitchFamily="18" charset="0"/>
                <a:cs typeface="Times New Roman" pitchFamily="18" charset="0"/>
              </a:rPr>
              <a:t>Les activités artisanales, définies comme des activités de production manuelle ou de petite envergure, concernent les professions indépendantes de production, de transformation, de réparation ou de prestation de services.</a:t>
            </a:r>
          </a:p>
          <a:p>
            <a:pPr lvl="1"/>
            <a:endParaRPr lang="fr-FR" sz="900" dirty="0" smtClean="0">
              <a:latin typeface="Times New Roman" pitchFamily="18" charset="0"/>
              <a:cs typeface="Times New Roman" pitchFamily="18" charset="0"/>
            </a:endParaRPr>
          </a:p>
          <a:p>
            <a:r>
              <a:rPr lang="fr-FR" sz="1600" b="1" dirty="0" smtClean="0">
                <a:latin typeface="Times New Roman" pitchFamily="18" charset="0"/>
                <a:cs typeface="Times New Roman" pitchFamily="18" charset="0"/>
              </a:rPr>
              <a:t>Une caractéristique spécifique au secteur </a:t>
            </a:r>
            <a:r>
              <a:rPr lang="fr-FR" sz="1600" dirty="0" smtClean="0">
                <a:latin typeface="Times New Roman" pitchFamily="18" charset="0"/>
                <a:cs typeface="Times New Roman" pitchFamily="18" charset="0"/>
              </a:rPr>
              <a:t>:</a:t>
            </a:r>
          </a:p>
          <a:p>
            <a:pPr lvl="1"/>
            <a:r>
              <a:rPr lang="fr-FR" sz="1400" dirty="0" smtClean="0">
                <a:latin typeface="Times New Roman" pitchFamily="18" charset="0"/>
                <a:cs typeface="Times New Roman" pitchFamily="18" charset="0"/>
              </a:rPr>
              <a:t>Pratiquée habituellement aussi bien en zone urbaine qu’en zone rurale, dans de petites unités modernes et ou traditionnelles, par l’artisan seul où par un groupe de travailleurs; l’activité artisanale qui est exercée essentiellement dans un cadre familial a des caractéristiques qui lui sont propres et qui la distinguent des autres secteurs d’activité.</a:t>
            </a:r>
          </a:p>
          <a:p>
            <a:pPr lvl="1"/>
            <a:endParaRPr lang="fr-FR" sz="900" dirty="0" smtClean="0">
              <a:latin typeface="Times New Roman" pitchFamily="18" charset="0"/>
              <a:cs typeface="Times New Roman" pitchFamily="18" charset="0"/>
            </a:endParaRPr>
          </a:p>
          <a:p>
            <a:pPr lvl="1"/>
            <a:endParaRPr lang="fr-FR" sz="900" dirty="0" smtClean="0">
              <a:latin typeface="Times New Roman" pitchFamily="18" charset="0"/>
              <a:cs typeface="Times New Roman" pitchFamily="18" charset="0"/>
            </a:endParaRPr>
          </a:p>
          <a:p>
            <a:r>
              <a:rPr lang="fr-FR" sz="1600" b="1" dirty="0" smtClean="0">
                <a:latin typeface="Times New Roman" pitchFamily="18" charset="0"/>
                <a:cs typeface="Times New Roman" pitchFamily="18" charset="0"/>
              </a:rPr>
              <a:t>L’activité artisanale se répartit comme suit </a:t>
            </a:r>
            <a:r>
              <a:rPr lang="fr-FR" sz="1600" dirty="0" smtClean="0">
                <a:latin typeface="Times New Roman" pitchFamily="18" charset="0"/>
                <a:cs typeface="Times New Roman" pitchFamily="18" charset="0"/>
              </a:rPr>
              <a:t>:</a:t>
            </a:r>
          </a:p>
          <a:p>
            <a:pPr lvl="2"/>
            <a:r>
              <a:rPr lang="fr-FR" sz="1400" dirty="0" smtClean="0">
                <a:latin typeface="Times New Roman" pitchFamily="18" charset="0"/>
                <a:cs typeface="Times New Roman" pitchFamily="18" charset="0"/>
              </a:rPr>
              <a:t>l’artisanat traditionnel et d’art            </a:t>
            </a:r>
          </a:p>
          <a:p>
            <a:pPr lvl="2"/>
            <a:r>
              <a:rPr lang="fr-FR" sz="1400" dirty="0" smtClean="0">
                <a:latin typeface="Times New Roman" pitchFamily="18" charset="0"/>
                <a:cs typeface="Times New Roman" pitchFamily="18" charset="0"/>
              </a:rPr>
              <a:t>l’artisanat de production de biens</a:t>
            </a:r>
          </a:p>
          <a:p>
            <a:pPr lvl="2"/>
            <a:r>
              <a:rPr lang="fr-FR" sz="1400" dirty="0" smtClean="0">
                <a:latin typeface="Times New Roman" pitchFamily="18" charset="0"/>
                <a:cs typeface="Times New Roman" pitchFamily="18" charset="0"/>
              </a:rPr>
              <a:t>l’artisanat de production de services</a:t>
            </a:r>
          </a:p>
          <a:p>
            <a:pPr lvl="1"/>
            <a:endParaRPr lang="fr-FR" sz="900" dirty="0" smtClean="0">
              <a:latin typeface="Times New Roman" pitchFamily="18" charset="0"/>
              <a:cs typeface="Times New Roman" pitchFamily="18" charset="0"/>
            </a:endParaRPr>
          </a:p>
          <a:p>
            <a:r>
              <a:rPr lang="fr-FR" sz="1600" b="1" dirty="0" smtClean="0">
                <a:latin typeface="Times New Roman" pitchFamily="18" charset="0"/>
                <a:cs typeface="Times New Roman" pitchFamily="18" charset="0"/>
              </a:rPr>
              <a:t>Un secteur important dans l’économie </a:t>
            </a:r>
          </a:p>
          <a:p>
            <a:pPr lvl="1"/>
            <a:r>
              <a:rPr lang="fr-FR" sz="1400" dirty="0" smtClean="0">
                <a:latin typeface="Times New Roman" pitchFamily="18" charset="0"/>
                <a:cs typeface="Times New Roman" pitchFamily="18" charset="0"/>
              </a:rPr>
              <a:t>Les activités artisanales, produites sous forme de prestations individuelles et collectives, tout en assurant des services indispensables au bon fonctionnement de la société, constituent la principale source de revenus d’une part importante de la population Algérienne.</a:t>
            </a:r>
          </a:p>
          <a:p>
            <a:pPr lvl="1"/>
            <a:endParaRPr lang="fr-FR" sz="1400" dirty="0" smtClean="0">
              <a:latin typeface="Times New Roman" pitchFamily="18" charset="0"/>
              <a:cs typeface="Times New Roman" pitchFamily="18" charset="0"/>
            </a:endParaRPr>
          </a:p>
          <a:p>
            <a:endParaRPr lang="fr-FR" sz="1100" dirty="0" smtClean="0">
              <a:latin typeface="Times New Roman" pitchFamily="18" charset="0"/>
              <a:cs typeface="Times New Roman" pitchFamily="18" charset="0"/>
            </a:endParaRPr>
          </a:p>
          <a:p>
            <a:endParaRPr lang="fr-FR" sz="1100" dirty="0">
              <a:latin typeface="Times New Roman" pitchFamily="18" charset="0"/>
              <a:cs typeface="Times New Roman" pitchFamily="18" charset="0"/>
            </a:endParaRPr>
          </a:p>
        </p:txBody>
      </p:sp>
      <p:sp>
        <p:nvSpPr>
          <p:cNvPr id="3" name="Titre 2"/>
          <p:cNvSpPr>
            <a:spLocks noGrp="1"/>
          </p:cNvSpPr>
          <p:nvPr>
            <p:ph type="title"/>
          </p:nvPr>
        </p:nvSpPr>
        <p:spPr>
          <a:xfrm>
            <a:off x="457200" y="274638"/>
            <a:ext cx="8229600" cy="796908"/>
          </a:xfrm>
        </p:spPr>
        <p:txBody>
          <a:bodyPr/>
          <a:lstStyle/>
          <a:p>
            <a:r>
              <a:rPr lang="fr-FR" dirty="0" smtClean="0"/>
              <a:t>Introduction</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274638"/>
            <a:ext cx="8229600" cy="796908"/>
          </a:xfrm>
        </p:spPr>
        <p:txBody>
          <a:bodyPr/>
          <a:lstStyle/>
          <a:p>
            <a:r>
              <a:rPr lang="fr-FR" dirty="0" smtClean="0"/>
              <a:t>Enquête en 2009/2010 </a:t>
            </a:r>
            <a:endParaRPr lang="fr-FR" dirty="0"/>
          </a:p>
        </p:txBody>
      </p:sp>
      <p:graphicFrame>
        <p:nvGraphicFramePr>
          <p:cNvPr id="5" name="Tableau 4"/>
          <p:cNvGraphicFramePr>
            <a:graphicFrameLocks noGrp="1"/>
          </p:cNvGraphicFramePr>
          <p:nvPr/>
        </p:nvGraphicFramePr>
        <p:xfrm>
          <a:off x="1357290" y="2643182"/>
          <a:ext cx="7286676" cy="2103120"/>
        </p:xfrm>
        <a:graphic>
          <a:graphicData uri="http://schemas.openxmlformats.org/drawingml/2006/table">
            <a:tbl>
              <a:tblPr/>
              <a:tblGrid>
                <a:gridCol w="1013211"/>
                <a:gridCol w="4541624"/>
                <a:gridCol w="1731841"/>
              </a:tblGrid>
              <a:tr h="471920">
                <a:tc>
                  <a:txBody>
                    <a:bodyPr/>
                    <a:lstStyle/>
                    <a:p>
                      <a:pPr algn="ctr">
                        <a:lnSpc>
                          <a:spcPct val="150000"/>
                        </a:lnSpc>
                        <a:spcAft>
                          <a:spcPts val="0"/>
                        </a:spcAft>
                      </a:pPr>
                      <a:r>
                        <a:rPr lang="fr-FR" sz="1200" b="1" dirty="0" err="1">
                          <a:solidFill>
                            <a:srgbClr val="000080"/>
                          </a:solidFill>
                          <a:latin typeface="Times New Roman"/>
                          <a:ea typeface="Times New Roman"/>
                        </a:rPr>
                        <a:t>REGIONS</a:t>
                      </a:r>
                      <a:endParaRPr lang="fr-FR" sz="2000" dirty="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200" b="1" dirty="0">
                          <a:solidFill>
                            <a:srgbClr val="000080"/>
                          </a:solidFill>
                          <a:latin typeface="Times New Roman"/>
                          <a:ea typeface="Times New Roman"/>
                        </a:rPr>
                        <a:t>WILAYAS</a:t>
                      </a:r>
                      <a:endParaRPr lang="fr-FR" sz="2000" dirty="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200" b="1">
                          <a:solidFill>
                            <a:srgbClr val="000080"/>
                          </a:solidFill>
                          <a:latin typeface="Times New Roman"/>
                          <a:ea typeface="Times New Roman"/>
                        </a:rPr>
                        <a:t>%  POPULATION</a:t>
                      </a:r>
                      <a:endParaRPr lang="fr-FR" sz="2000">
                        <a:latin typeface="Times New Roman"/>
                        <a:ea typeface="Times New Roman"/>
                      </a:endParaRPr>
                    </a:p>
                    <a:p>
                      <a:pPr algn="ctr">
                        <a:lnSpc>
                          <a:spcPct val="150000"/>
                        </a:lnSpc>
                        <a:spcAft>
                          <a:spcPts val="0"/>
                        </a:spcAft>
                      </a:pPr>
                      <a:r>
                        <a:rPr lang="fr-FR" sz="1200" b="1">
                          <a:solidFill>
                            <a:srgbClr val="000080"/>
                          </a:solidFill>
                          <a:latin typeface="Times New Roman"/>
                          <a:ea typeface="Times New Roman"/>
                        </a:rPr>
                        <a:t>ETUDIEE</a:t>
                      </a:r>
                      <a:endParaRPr lang="fr-FR" sz="200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947">
                <a:tc>
                  <a:txBody>
                    <a:bodyPr/>
                    <a:lstStyle/>
                    <a:p>
                      <a:pPr algn="ctr">
                        <a:lnSpc>
                          <a:spcPct val="150000"/>
                        </a:lnSpc>
                        <a:spcAft>
                          <a:spcPts val="0"/>
                        </a:spcAft>
                      </a:pPr>
                      <a:r>
                        <a:rPr lang="fr-FR" sz="1200" b="1">
                          <a:solidFill>
                            <a:srgbClr val="000080"/>
                          </a:solidFill>
                          <a:latin typeface="Times New Roman"/>
                          <a:ea typeface="Times New Roman"/>
                        </a:rPr>
                        <a:t>EST</a:t>
                      </a:r>
                      <a:endParaRPr lang="fr-FR" sz="200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200" b="1">
                          <a:solidFill>
                            <a:srgbClr val="000080"/>
                          </a:solidFill>
                          <a:latin typeface="Times New Roman"/>
                          <a:ea typeface="Times New Roman"/>
                        </a:rPr>
                        <a:t>BATNA, BEJAIA, SETIF, CONSTANTINE, M’SILA</a:t>
                      </a:r>
                      <a:endParaRPr lang="fr-FR" sz="200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200" b="1">
                          <a:solidFill>
                            <a:srgbClr val="000080"/>
                          </a:solidFill>
                          <a:latin typeface="Times New Roman"/>
                          <a:ea typeface="Times New Roman"/>
                        </a:rPr>
                        <a:t>42 ,3</a:t>
                      </a:r>
                      <a:endParaRPr lang="fr-FR" sz="200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947">
                <a:tc>
                  <a:txBody>
                    <a:bodyPr/>
                    <a:lstStyle/>
                    <a:p>
                      <a:pPr algn="ctr">
                        <a:lnSpc>
                          <a:spcPct val="150000"/>
                        </a:lnSpc>
                        <a:spcAft>
                          <a:spcPts val="0"/>
                        </a:spcAft>
                      </a:pPr>
                      <a:r>
                        <a:rPr lang="fr-FR" sz="1200" b="1">
                          <a:solidFill>
                            <a:srgbClr val="000080"/>
                          </a:solidFill>
                          <a:latin typeface="Times New Roman"/>
                          <a:ea typeface="Times New Roman"/>
                        </a:rPr>
                        <a:t>OUEST</a:t>
                      </a:r>
                      <a:endParaRPr lang="fr-FR" sz="200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200" b="1">
                          <a:solidFill>
                            <a:srgbClr val="000080"/>
                          </a:solidFill>
                          <a:latin typeface="Times New Roman"/>
                          <a:ea typeface="Times New Roman"/>
                        </a:rPr>
                        <a:t>CHLEF, MOSTAGANEM, ORAN, TLEMCEN</a:t>
                      </a:r>
                      <a:endParaRPr lang="fr-FR" sz="200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200" b="1">
                          <a:solidFill>
                            <a:srgbClr val="000080"/>
                          </a:solidFill>
                          <a:latin typeface="Times New Roman"/>
                          <a:ea typeface="Times New Roman"/>
                        </a:rPr>
                        <a:t>21,7</a:t>
                      </a:r>
                      <a:endParaRPr lang="fr-FR" sz="200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947">
                <a:tc>
                  <a:txBody>
                    <a:bodyPr/>
                    <a:lstStyle/>
                    <a:p>
                      <a:pPr algn="ctr">
                        <a:lnSpc>
                          <a:spcPct val="150000"/>
                        </a:lnSpc>
                        <a:spcAft>
                          <a:spcPts val="0"/>
                        </a:spcAft>
                      </a:pPr>
                      <a:r>
                        <a:rPr lang="fr-FR" sz="1200" b="1">
                          <a:solidFill>
                            <a:srgbClr val="000080"/>
                          </a:solidFill>
                          <a:latin typeface="Times New Roman"/>
                          <a:ea typeface="Times New Roman"/>
                        </a:rPr>
                        <a:t>NORD</a:t>
                      </a:r>
                      <a:endParaRPr lang="fr-FR" sz="200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200" b="1">
                          <a:solidFill>
                            <a:srgbClr val="000080"/>
                          </a:solidFill>
                          <a:latin typeface="Times New Roman"/>
                          <a:ea typeface="Times New Roman"/>
                        </a:rPr>
                        <a:t>ALGER, MEDEA, TIPAZA,</a:t>
                      </a:r>
                      <a:endParaRPr lang="fr-FR" sz="200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200" b="1">
                          <a:solidFill>
                            <a:srgbClr val="000080"/>
                          </a:solidFill>
                          <a:latin typeface="Times New Roman"/>
                          <a:ea typeface="Times New Roman"/>
                        </a:rPr>
                        <a:t>16,3</a:t>
                      </a:r>
                      <a:endParaRPr lang="fr-FR" sz="200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947">
                <a:tc>
                  <a:txBody>
                    <a:bodyPr/>
                    <a:lstStyle/>
                    <a:p>
                      <a:pPr algn="ctr">
                        <a:lnSpc>
                          <a:spcPct val="150000"/>
                        </a:lnSpc>
                        <a:spcAft>
                          <a:spcPts val="0"/>
                        </a:spcAft>
                      </a:pPr>
                      <a:r>
                        <a:rPr lang="fr-FR" sz="1200" b="1">
                          <a:solidFill>
                            <a:srgbClr val="000080"/>
                          </a:solidFill>
                          <a:latin typeface="Times New Roman"/>
                          <a:ea typeface="Times New Roman"/>
                        </a:rPr>
                        <a:t>SUD</a:t>
                      </a:r>
                      <a:endParaRPr lang="fr-FR" sz="200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200" b="1">
                          <a:solidFill>
                            <a:srgbClr val="000080"/>
                          </a:solidFill>
                          <a:latin typeface="Times New Roman"/>
                          <a:ea typeface="Times New Roman"/>
                        </a:rPr>
                        <a:t>TAMANRASSET, GHARDAIA</a:t>
                      </a:r>
                      <a:endParaRPr lang="fr-FR" sz="200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200" b="1" dirty="0">
                          <a:solidFill>
                            <a:srgbClr val="000080"/>
                          </a:solidFill>
                          <a:latin typeface="Times New Roman"/>
                          <a:ea typeface="Times New Roman"/>
                        </a:rPr>
                        <a:t>19,8</a:t>
                      </a:r>
                      <a:endParaRPr lang="fr-FR" sz="2000" dirty="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0241">
                <a:tc>
                  <a:txBody>
                    <a:bodyPr/>
                    <a:lstStyle/>
                    <a:p>
                      <a:pPr algn="ctr">
                        <a:lnSpc>
                          <a:spcPct val="150000"/>
                        </a:lnSpc>
                        <a:spcAft>
                          <a:spcPts val="0"/>
                        </a:spcAft>
                      </a:pPr>
                      <a:r>
                        <a:rPr lang="fr-FR" sz="1200" b="1" dirty="0">
                          <a:solidFill>
                            <a:srgbClr val="000080"/>
                          </a:solidFill>
                          <a:latin typeface="Times New Roman"/>
                          <a:ea typeface="Times New Roman"/>
                        </a:rPr>
                        <a:t>TOTAL</a:t>
                      </a:r>
                      <a:endParaRPr lang="fr-FR" sz="2000" dirty="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endParaRPr lang="fr-FR" sz="200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200" b="1" dirty="0">
                          <a:solidFill>
                            <a:srgbClr val="000080"/>
                          </a:solidFill>
                          <a:latin typeface="Times New Roman"/>
                          <a:ea typeface="Times New Roman"/>
                        </a:rPr>
                        <a:t>100 %</a:t>
                      </a:r>
                      <a:endParaRPr lang="fr-FR" sz="2000" dirty="0">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357158" y="1000108"/>
            <a:ext cx="8143932" cy="18466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600" b="1" i="0" u="sng" strike="noStrike" cap="none" normalizeH="0" baseline="0" dirty="0" smtClean="0">
                <a:ln>
                  <a:noFill/>
                </a:ln>
                <a:solidFill>
                  <a:srgbClr val="000080"/>
                </a:solidFill>
                <a:effectLst/>
                <a:latin typeface="Times New Roman" pitchFamily="18" charset="0"/>
                <a:ea typeface="Times New Roman" pitchFamily="18" charset="0"/>
                <a:cs typeface="Times New Roman" pitchFamily="18" charset="0"/>
              </a:rPr>
              <a:t>ÉCHANTILLONNAGE</a:t>
            </a:r>
            <a:endParaRPr kumimoji="0" lang="fr-FR" sz="9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rgbClr val="000080"/>
                </a:solidFill>
                <a:effectLst/>
                <a:latin typeface="Times New Roman" pitchFamily="18" charset="0"/>
                <a:ea typeface="Times New Roman" pitchFamily="18" charset="0"/>
                <a:cs typeface="Times New Roman" pitchFamily="18" charset="0"/>
              </a:rPr>
              <a:t>14 wilayas ont été choisies pour le déroulement de l’enquête.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9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rgbClr val="000080"/>
                </a:solidFill>
                <a:effectLst/>
                <a:latin typeface="Times New Roman" pitchFamily="18" charset="0"/>
                <a:ea typeface="Times New Roman" pitchFamily="18" charset="0"/>
                <a:cs typeface="Times New Roman" pitchFamily="18" charset="0"/>
              </a:rPr>
              <a:t>Ces wilayas ont été sélectionnées, notamment par rapport à l’importance et la diversité de l’activité artisanale sur leur territoire ainsi que par rapport à leur emplacement géographique.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9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rgbClr val="000080"/>
                </a:solidFill>
                <a:effectLst/>
                <a:latin typeface="Times New Roman" pitchFamily="18" charset="0"/>
                <a:ea typeface="Times New Roman" pitchFamily="18" charset="0"/>
                <a:cs typeface="Times New Roman" pitchFamily="18" charset="0"/>
              </a:rPr>
              <a:t>La répartition de ces wilayas au plan géographique a été établie comme suit : </a:t>
            </a:r>
            <a:endParaRPr kumimoji="0" lang="fr-FR" sz="9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rgbClr val="000080"/>
                </a:solidFill>
                <a:effectLst/>
                <a:latin typeface="Times New Roman" pitchFamily="18" charset="0"/>
                <a:ea typeface="Times New Roman" pitchFamily="18" charset="0"/>
                <a:cs typeface="Times New Roman" pitchFamily="18" charset="0"/>
              </a:rPr>
              <a:t>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26" name="Rectangle 2"/>
          <p:cNvSpPr>
            <a:spLocks noChangeArrowheads="1"/>
          </p:cNvSpPr>
          <p:nvPr/>
        </p:nvSpPr>
        <p:spPr bwMode="auto">
          <a:xfrm>
            <a:off x="2428860" y="4714884"/>
            <a:ext cx="6286544"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000080"/>
                </a:solidFill>
                <a:effectLst/>
                <a:latin typeface="Arial" pitchFamily="34" charset="0"/>
                <a:ea typeface="Times New Roman" pitchFamily="18" charset="0"/>
                <a:cs typeface="Arial" pitchFamily="34" charset="0"/>
              </a:rPr>
              <a:t>Les unités d’enquêtes au sein de ces wilayas sont localisées principalement en zone urbaine (93%), contre 7% en zone rurale. </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rgbClr val="000080"/>
              </a:solidFill>
              <a:effectLst/>
              <a:latin typeface="Arial" pitchFamily="34" charset="0"/>
              <a:ea typeface="Times New Roman" pitchFamily="18" charset="0"/>
              <a:cs typeface="Arial" pitchFamily="34"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000080"/>
                </a:solidFill>
                <a:effectLst/>
                <a:latin typeface="Arial" pitchFamily="34" charset="0"/>
                <a:ea typeface="Times New Roman" pitchFamily="18" charset="0"/>
                <a:cs typeface="Arial" pitchFamily="34" charset="0"/>
              </a:rPr>
              <a:t>Plus de 25% de ces activités sont implantées au centre même du chef lieu de commune, 21% sont situées entre un et deux kilomètres du chef lieu de commune, 30% entre trois et cinq kilomètres, 20% entre six et douze kilomètres et enfin seulement 3,4% à plus de 12 kilomètres.</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85000" lnSpcReduction="20000"/>
          </a:bodyPr>
          <a:lstStyle/>
          <a:p>
            <a:r>
              <a:rPr lang="fr-FR" b="1" dirty="0" smtClean="0"/>
              <a:t>Contexte social et culturel </a:t>
            </a:r>
          </a:p>
          <a:p>
            <a:pPr lvl="1"/>
            <a:r>
              <a:rPr lang="fr-FR" dirty="0" smtClean="0"/>
              <a:t>Les femmes artisanes exercent dans les métiers du textile, dans la transformation alimentaire et dans les soins corporels;</a:t>
            </a:r>
          </a:p>
          <a:p>
            <a:pPr lvl="1"/>
            <a:endParaRPr lang="fr-FR" dirty="0" smtClean="0"/>
          </a:p>
          <a:p>
            <a:pPr lvl="1"/>
            <a:r>
              <a:rPr lang="fr-FR" dirty="0" smtClean="0"/>
              <a:t>Les hommes se trouvent dans les métiers de transformation des métaux, dans la bâtiment, la plomberie et dans le textile et cuivre.  </a:t>
            </a:r>
          </a:p>
          <a:p>
            <a:pPr lvl="3"/>
            <a:r>
              <a:rPr lang="fr-FR" sz="1800" dirty="0" smtClean="0"/>
              <a:t>En effet, 93% des artisans sont de sexe masculin contre 7% seulement de sexe féminin. La faible représentativité du sexe féminin, peut s’expliquer éventuellement par l’existence d’une activité artisanale domestique féminine non déclarée et donc difficilement repérable, sauf peut être dans le cadre d’enquêtes ménages.</a:t>
            </a:r>
          </a:p>
          <a:p>
            <a:pPr lvl="1"/>
            <a:endParaRPr lang="fr-FR" dirty="0" smtClean="0"/>
          </a:p>
          <a:p>
            <a:pPr lvl="1"/>
            <a:r>
              <a:rPr lang="fr-FR" dirty="0" smtClean="0"/>
              <a:t>Généralement, le métier d’artisan est exercé par les membres de la même famille. Le métier artisanal est transmis au sein de la famille (caractère héréditaire), il est transmis sur le tas. </a:t>
            </a:r>
            <a:endParaRPr lang="fr-FR" dirty="0"/>
          </a:p>
        </p:txBody>
      </p:sp>
      <p:sp>
        <p:nvSpPr>
          <p:cNvPr id="3" name="Titre 2"/>
          <p:cNvSpPr>
            <a:spLocks noGrp="1"/>
          </p:cNvSpPr>
          <p:nvPr>
            <p:ph type="title"/>
          </p:nvPr>
        </p:nvSpPr>
        <p:spPr/>
        <p:txBody>
          <a:bodyPr/>
          <a:lstStyle/>
          <a:p>
            <a:r>
              <a:rPr lang="fr-FR" dirty="0" smtClean="0"/>
              <a:t>Profil de l’artisan étudié (1) </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b="1" dirty="0" smtClean="0"/>
              <a:t>Une spécialisation dans un métier de base </a:t>
            </a:r>
            <a:r>
              <a:rPr lang="fr-FR" dirty="0" smtClean="0"/>
              <a:t>:</a:t>
            </a:r>
          </a:p>
          <a:p>
            <a:endParaRPr lang="fr-FR" dirty="0" smtClean="0"/>
          </a:p>
          <a:p>
            <a:pPr lvl="1"/>
            <a:r>
              <a:rPr lang="fr-FR" dirty="0" smtClean="0"/>
              <a:t>L’artisan exerce généralement un seul métier. Il est spécialisé dans une activité.  </a:t>
            </a:r>
          </a:p>
          <a:p>
            <a:pPr lvl="1"/>
            <a:endParaRPr lang="fr-FR" dirty="0" smtClean="0"/>
          </a:p>
          <a:p>
            <a:pPr lvl="1"/>
            <a:r>
              <a:rPr lang="fr-FR" dirty="0" smtClean="0"/>
              <a:t>Les activités artisanales recensées, sont concentrées essentiellement dans l’artisanat de production (plus de 62%), l’artisanat de service (près de 22%) et dans des proportions moindres dans l’artisanat d’Art qui ne concerne que 16% de l’ensemble des artisans. </a:t>
            </a:r>
          </a:p>
          <a:p>
            <a:pPr lvl="1"/>
            <a:endParaRPr lang="fr-FR" dirty="0"/>
          </a:p>
        </p:txBody>
      </p:sp>
      <p:sp>
        <p:nvSpPr>
          <p:cNvPr id="3" name="Titre 2"/>
          <p:cNvSpPr>
            <a:spLocks noGrp="1"/>
          </p:cNvSpPr>
          <p:nvPr>
            <p:ph type="title"/>
          </p:nvPr>
        </p:nvSpPr>
        <p:spPr/>
        <p:txBody>
          <a:bodyPr/>
          <a:lstStyle/>
          <a:p>
            <a:r>
              <a:rPr lang="fr-FR" dirty="0" smtClean="0"/>
              <a:t>Profil de l’artisan étudié (2) </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481328"/>
            <a:ext cx="8543956" cy="4525963"/>
          </a:xfrm>
        </p:spPr>
        <p:txBody>
          <a:bodyPr>
            <a:normAutofit fontScale="92500"/>
          </a:bodyPr>
          <a:lstStyle/>
          <a:p>
            <a:r>
              <a:rPr lang="fr-FR" b="1" u="sng" dirty="0" smtClean="0"/>
              <a:t>Le statut des unités artisanales :</a:t>
            </a:r>
          </a:p>
          <a:p>
            <a:pPr lvl="2"/>
            <a:r>
              <a:rPr lang="fr-FR" dirty="0" smtClean="0"/>
              <a:t>Concernant le statut des unités artisanales, plus de 82% des artisans ont affirmé travailler pour leur propre compte, 14% pour le compte de la famille et le reste, soit 4% des artisans travaillent en association avec des parents et ou amis.</a:t>
            </a:r>
          </a:p>
          <a:p>
            <a:pPr lvl="2"/>
            <a:endParaRPr lang="fr-FR" dirty="0" smtClean="0"/>
          </a:p>
          <a:p>
            <a:pPr lvl="2"/>
            <a:r>
              <a:rPr lang="fr-FR" dirty="0" smtClean="0"/>
              <a:t>La répartition des artisans selon le mode d’occupation des locaux, fait ressortir ce qui suit :</a:t>
            </a:r>
          </a:p>
          <a:p>
            <a:pPr lvl="4"/>
            <a:r>
              <a:rPr lang="fr-FR" dirty="0" smtClean="0"/>
              <a:t>27,7% des artisans exercent dans des locaux qui leur appartiennent en toute propriété,</a:t>
            </a:r>
          </a:p>
          <a:p>
            <a:pPr lvl="4"/>
            <a:r>
              <a:rPr lang="fr-FR" dirty="0" smtClean="0"/>
              <a:t>16,6%  dans des locaux qui appartiennent à la famille,</a:t>
            </a:r>
          </a:p>
          <a:p>
            <a:pPr lvl="4"/>
            <a:r>
              <a:rPr lang="fr-FR" dirty="0" smtClean="0"/>
              <a:t>50% dans des locaux loués chez le privé,</a:t>
            </a:r>
          </a:p>
          <a:p>
            <a:pPr lvl="4"/>
            <a:r>
              <a:rPr lang="fr-FR" dirty="0" smtClean="0"/>
              <a:t>4,5% dans des locaux loués chez l’</a:t>
            </a:r>
            <a:r>
              <a:rPr lang="fr-FR" dirty="0" err="1" smtClean="0"/>
              <a:t>Etat</a:t>
            </a:r>
            <a:r>
              <a:rPr lang="fr-FR" dirty="0" smtClean="0"/>
              <a:t>,</a:t>
            </a:r>
          </a:p>
          <a:p>
            <a:pPr lvl="4"/>
            <a:r>
              <a:rPr lang="fr-FR" dirty="0" smtClean="0"/>
              <a:t>1% dans des locaux qui ont été mis à leur disposition</a:t>
            </a:r>
          </a:p>
          <a:p>
            <a:endParaRPr lang="fr-FR" dirty="0"/>
          </a:p>
        </p:txBody>
      </p:sp>
      <p:sp>
        <p:nvSpPr>
          <p:cNvPr id="3" name="Titre 2"/>
          <p:cNvSpPr>
            <a:spLocks noGrp="1"/>
          </p:cNvSpPr>
          <p:nvPr>
            <p:ph type="title"/>
          </p:nvPr>
        </p:nvSpPr>
        <p:spPr/>
        <p:txBody>
          <a:bodyPr/>
          <a:lstStyle/>
          <a:p>
            <a:r>
              <a:rPr lang="fr-FR" dirty="0" smtClean="0"/>
              <a:t>Profil de l’artisan étudié (3) </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lnSpcReduction="10000"/>
          </a:bodyPr>
          <a:lstStyle/>
          <a:p>
            <a:r>
              <a:rPr lang="fr-FR" b="1" u="sng" dirty="0" smtClean="0"/>
              <a:t>L’ancienneté des activités artisanales</a:t>
            </a:r>
            <a:r>
              <a:rPr lang="fr-FR" b="1" dirty="0" smtClean="0"/>
              <a:t> :</a:t>
            </a:r>
            <a:endParaRPr lang="fr-FR" dirty="0" smtClean="0"/>
          </a:p>
          <a:p>
            <a:pPr lvl="2"/>
            <a:r>
              <a:rPr lang="fr-FR" dirty="0" smtClean="0"/>
              <a:t> Concernant l’ancienneté de ces activités, l’enquête a </a:t>
            </a:r>
            <a:r>
              <a:rPr lang="fr-FR" dirty="0" err="1" smtClean="0"/>
              <a:t>révèlé</a:t>
            </a:r>
            <a:r>
              <a:rPr lang="fr-FR" dirty="0" smtClean="0"/>
              <a:t> que plus de la moitié des activités artisanales (53,4%) a été crée durant cette dernière décennie (avec des pics, particulièrement entre 2000 et 2006).</a:t>
            </a:r>
          </a:p>
          <a:p>
            <a:pPr lvl="2"/>
            <a:endParaRPr lang="fr-FR" dirty="0" smtClean="0"/>
          </a:p>
          <a:p>
            <a:pPr lvl="2"/>
            <a:r>
              <a:rPr lang="fr-FR" dirty="0" smtClean="0"/>
              <a:t>Les autres activités ont été crées essentiellement durant la décennie précédente </a:t>
            </a:r>
          </a:p>
          <a:p>
            <a:pPr lvl="3"/>
            <a:r>
              <a:rPr lang="fr-FR" dirty="0" smtClean="0"/>
              <a:t>( 1990-1999) avec plus de 28% </a:t>
            </a:r>
          </a:p>
          <a:p>
            <a:pPr lvl="3"/>
            <a:r>
              <a:rPr lang="fr-FR" dirty="0" smtClean="0"/>
              <a:t> (1980 et 1989) 10% </a:t>
            </a:r>
          </a:p>
          <a:p>
            <a:pPr lvl="3"/>
            <a:r>
              <a:rPr lang="fr-FR" dirty="0" smtClean="0"/>
              <a:t>(1970 et 1979) 4,6% </a:t>
            </a:r>
          </a:p>
          <a:p>
            <a:pPr lvl="3"/>
            <a:r>
              <a:rPr lang="fr-FR" dirty="0" smtClean="0"/>
              <a:t>(1960 et 1969) 2,4% </a:t>
            </a:r>
          </a:p>
          <a:p>
            <a:pPr lvl="3"/>
            <a:r>
              <a:rPr lang="fr-FR" dirty="0" smtClean="0"/>
              <a:t>(avant 1960) 1%.</a:t>
            </a:r>
          </a:p>
          <a:p>
            <a:endParaRPr lang="fr-FR" dirty="0"/>
          </a:p>
        </p:txBody>
      </p:sp>
      <p:sp>
        <p:nvSpPr>
          <p:cNvPr id="3" name="Titre 2"/>
          <p:cNvSpPr>
            <a:spLocks noGrp="1"/>
          </p:cNvSpPr>
          <p:nvPr>
            <p:ph type="title"/>
          </p:nvPr>
        </p:nvSpPr>
        <p:spPr/>
        <p:txBody>
          <a:bodyPr/>
          <a:lstStyle/>
          <a:p>
            <a:r>
              <a:rPr lang="fr-FR" dirty="0" smtClean="0"/>
              <a:t>Profil de l’artisan étudié (4) </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fr-FR" dirty="0" smtClean="0"/>
              <a:t>Profil de l’artisan étudié (5) </a:t>
            </a:r>
            <a:endParaRPr lang="fr-FR" dirty="0"/>
          </a:p>
        </p:txBody>
      </p:sp>
      <p:graphicFrame>
        <p:nvGraphicFramePr>
          <p:cNvPr id="5" name="Tableau 4"/>
          <p:cNvGraphicFramePr>
            <a:graphicFrameLocks noGrp="1"/>
          </p:cNvGraphicFramePr>
          <p:nvPr/>
        </p:nvGraphicFramePr>
        <p:xfrm>
          <a:off x="1785918" y="2500306"/>
          <a:ext cx="5212080" cy="2143140"/>
        </p:xfrm>
        <a:graphic>
          <a:graphicData uri="http://schemas.openxmlformats.org/drawingml/2006/table">
            <a:tbl>
              <a:tblPr/>
              <a:tblGrid>
                <a:gridCol w="2011680"/>
                <a:gridCol w="1257300"/>
                <a:gridCol w="1257300"/>
                <a:gridCol w="685800"/>
              </a:tblGrid>
              <a:tr h="543954">
                <a:tc rowSpan="2">
                  <a:txBody>
                    <a:bodyPr/>
                    <a:lstStyle/>
                    <a:p>
                      <a:pPr algn="ctr">
                        <a:lnSpc>
                          <a:spcPts val="1800"/>
                        </a:lnSpc>
                        <a:spcAft>
                          <a:spcPts val="0"/>
                        </a:spcAft>
                      </a:pPr>
                      <a:r>
                        <a:rPr lang="fr-FR" sz="1200" b="1" dirty="0">
                          <a:solidFill>
                            <a:srgbClr val="000080"/>
                          </a:solidFill>
                          <a:latin typeface="Times New Roman"/>
                          <a:ea typeface="Times New Roman"/>
                        </a:rPr>
                        <a:t>TYPE</a:t>
                      </a:r>
                      <a:endParaRPr lang="fr-FR" sz="2400" dirty="0">
                        <a:latin typeface="Times New Roman"/>
                        <a:ea typeface="Times New Roman"/>
                      </a:endParaRPr>
                    </a:p>
                    <a:p>
                      <a:pPr algn="ctr">
                        <a:lnSpc>
                          <a:spcPts val="1800"/>
                        </a:lnSpc>
                        <a:spcAft>
                          <a:spcPts val="0"/>
                        </a:spcAft>
                      </a:pPr>
                      <a:r>
                        <a:rPr lang="fr-FR" sz="1200" b="1" dirty="0">
                          <a:solidFill>
                            <a:srgbClr val="000080"/>
                          </a:solidFill>
                          <a:latin typeface="Times New Roman"/>
                          <a:ea typeface="Times New Roman"/>
                        </a:rPr>
                        <a:t>D’</a:t>
                      </a:r>
                      <a:r>
                        <a:rPr lang="fr-FR" sz="1200" b="1" dirty="0" err="1">
                          <a:solidFill>
                            <a:srgbClr val="000080"/>
                          </a:solidFill>
                          <a:latin typeface="Times New Roman"/>
                          <a:ea typeface="Times New Roman"/>
                        </a:rPr>
                        <a:t>ACTIVITE</a:t>
                      </a:r>
                      <a:endParaRPr lang="fr-FR"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800"/>
                        </a:lnSpc>
                        <a:spcAft>
                          <a:spcPts val="0"/>
                        </a:spcAft>
                      </a:pPr>
                      <a:r>
                        <a:rPr lang="fr-FR" sz="1200" b="1" dirty="0">
                          <a:solidFill>
                            <a:srgbClr val="000080"/>
                          </a:solidFill>
                          <a:latin typeface="Times New Roman"/>
                          <a:ea typeface="Times New Roman"/>
                        </a:rPr>
                        <a:t>FINANCEMENT EXTERNE </a:t>
                      </a:r>
                      <a:endParaRPr lang="fr-FR" sz="2400" dirty="0">
                        <a:latin typeface="Times New Roman"/>
                        <a:ea typeface="Times New Roman"/>
                      </a:endParaRPr>
                    </a:p>
                    <a:p>
                      <a:pPr algn="ctr">
                        <a:lnSpc>
                          <a:spcPts val="1800"/>
                        </a:lnSpc>
                        <a:spcAft>
                          <a:spcPts val="0"/>
                        </a:spcAft>
                      </a:pPr>
                      <a:r>
                        <a:rPr lang="fr-FR" sz="1200" b="1" dirty="0">
                          <a:solidFill>
                            <a:srgbClr val="000080"/>
                          </a:solidFill>
                          <a:latin typeface="Times New Roman"/>
                          <a:ea typeface="Times New Roman"/>
                        </a:rPr>
                        <a:t>DU PROJET</a:t>
                      </a:r>
                      <a:endParaRPr lang="fr-FR"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a:txBody>
                    <a:bodyPr/>
                    <a:lstStyle/>
                    <a:p>
                      <a:pPr algn="ctr">
                        <a:lnSpc>
                          <a:spcPts val="1800"/>
                        </a:lnSpc>
                        <a:spcAft>
                          <a:spcPts val="0"/>
                        </a:spcAft>
                      </a:pPr>
                      <a:r>
                        <a:rPr lang="fr-FR" sz="1200" b="1">
                          <a:solidFill>
                            <a:srgbClr val="000080"/>
                          </a:solidFill>
                          <a:latin typeface="Times New Roman"/>
                          <a:ea typeface="Times New Roman"/>
                        </a:rPr>
                        <a:t>TOTAL</a:t>
                      </a: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315">
                <a:tc vMerge="1">
                  <a:txBody>
                    <a:bodyPr/>
                    <a:lstStyle/>
                    <a:p>
                      <a:endParaRPr lang="fr-FR"/>
                    </a:p>
                  </a:txBody>
                  <a:tcPr/>
                </a:tc>
                <a:tc>
                  <a:txBody>
                    <a:bodyPr/>
                    <a:lstStyle/>
                    <a:p>
                      <a:pPr algn="ctr">
                        <a:lnSpc>
                          <a:spcPts val="1800"/>
                        </a:lnSpc>
                        <a:spcAft>
                          <a:spcPts val="0"/>
                        </a:spcAft>
                      </a:pPr>
                      <a:r>
                        <a:rPr lang="fr-FR" sz="1200" b="1">
                          <a:solidFill>
                            <a:srgbClr val="000080"/>
                          </a:solidFill>
                          <a:latin typeface="Times New Roman"/>
                          <a:ea typeface="Times New Roman"/>
                        </a:rPr>
                        <a:t>OUI</a:t>
                      </a: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fr-FR" sz="1200" b="1">
                          <a:solidFill>
                            <a:srgbClr val="000080"/>
                          </a:solidFill>
                          <a:latin typeface="Times New Roman"/>
                          <a:ea typeface="Times New Roman"/>
                        </a:rPr>
                        <a:t>NON</a:t>
                      </a: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3954">
                <a:tc>
                  <a:txBody>
                    <a:bodyPr/>
                    <a:lstStyle/>
                    <a:p>
                      <a:pPr algn="ctr">
                        <a:lnSpc>
                          <a:spcPts val="1800"/>
                        </a:lnSpc>
                        <a:spcAft>
                          <a:spcPts val="0"/>
                        </a:spcAft>
                      </a:pPr>
                      <a:r>
                        <a:rPr lang="fr-FR" sz="1200" b="1">
                          <a:solidFill>
                            <a:srgbClr val="000080"/>
                          </a:solidFill>
                          <a:latin typeface="Times New Roman"/>
                          <a:ea typeface="Times New Roman"/>
                        </a:rPr>
                        <a:t>ARTISANAT DE PRODUCTION</a:t>
                      </a: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fr-FR" sz="1200" b="1">
                          <a:solidFill>
                            <a:srgbClr val="000080"/>
                          </a:solidFill>
                          <a:latin typeface="Times New Roman"/>
                          <a:ea typeface="Times New Roman"/>
                        </a:rPr>
                        <a:t>31</a:t>
                      </a: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fr-FR" sz="1200" b="1">
                          <a:solidFill>
                            <a:srgbClr val="000080"/>
                          </a:solidFill>
                          <a:latin typeface="Times New Roman"/>
                          <a:ea typeface="Times New Roman"/>
                        </a:rPr>
                        <a:t>69</a:t>
                      </a: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fr-FR" sz="1200" b="1">
                          <a:solidFill>
                            <a:srgbClr val="000080"/>
                          </a:solidFill>
                          <a:latin typeface="Times New Roman"/>
                          <a:ea typeface="Times New Roman"/>
                        </a:rPr>
                        <a:t>100%</a:t>
                      </a: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5639">
                <a:tc>
                  <a:txBody>
                    <a:bodyPr/>
                    <a:lstStyle/>
                    <a:p>
                      <a:pPr algn="ctr">
                        <a:lnSpc>
                          <a:spcPts val="1800"/>
                        </a:lnSpc>
                        <a:spcAft>
                          <a:spcPts val="0"/>
                        </a:spcAft>
                      </a:pPr>
                      <a:r>
                        <a:rPr lang="fr-FR" sz="1200" b="1">
                          <a:solidFill>
                            <a:srgbClr val="000080"/>
                          </a:solidFill>
                          <a:latin typeface="Times New Roman"/>
                          <a:ea typeface="Times New Roman"/>
                        </a:rPr>
                        <a:t>ARTISANAT DE SERVICE</a:t>
                      </a: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fr-FR" sz="1200" b="1">
                          <a:solidFill>
                            <a:srgbClr val="000080"/>
                          </a:solidFill>
                          <a:latin typeface="Times New Roman"/>
                          <a:ea typeface="Times New Roman"/>
                        </a:rPr>
                        <a:t>37</a:t>
                      </a: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fr-FR" sz="1200" b="1">
                          <a:solidFill>
                            <a:srgbClr val="000080"/>
                          </a:solidFill>
                          <a:latin typeface="Times New Roman"/>
                          <a:ea typeface="Times New Roman"/>
                        </a:rPr>
                        <a:t>63</a:t>
                      </a: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fr-FR" sz="1200" b="1">
                          <a:solidFill>
                            <a:srgbClr val="000080"/>
                          </a:solidFill>
                          <a:latin typeface="Times New Roman"/>
                          <a:ea typeface="Times New Roman"/>
                        </a:rPr>
                        <a:t>100%</a:t>
                      </a: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5639">
                <a:tc>
                  <a:txBody>
                    <a:bodyPr/>
                    <a:lstStyle/>
                    <a:p>
                      <a:pPr algn="ctr">
                        <a:lnSpc>
                          <a:spcPts val="1800"/>
                        </a:lnSpc>
                        <a:spcAft>
                          <a:spcPts val="0"/>
                        </a:spcAft>
                      </a:pPr>
                      <a:r>
                        <a:rPr lang="fr-FR" sz="1200" b="1">
                          <a:solidFill>
                            <a:srgbClr val="000080"/>
                          </a:solidFill>
                          <a:latin typeface="Times New Roman"/>
                          <a:ea typeface="Times New Roman"/>
                        </a:rPr>
                        <a:t>ARTISANAT D’ART</a:t>
                      </a: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fr-FR" sz="1200" b="1">
                          <a:solidFill>
                            <a:srgbClr val="000080"/>
                          </a:solidFill>
                          <a:latin typeface="Times New Roman"/>
                          <a:ea typeface="Times New Roman"/>
                        </a:rPr>
                        <a:t>42</a:t>
                      </a: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fr-FR" sz="1200" b="1">
                          <a:solidFill>
                            <a:srgbClr val="000080"/>
                          </a:solidFill>
                          <a:latin typeface="Times New Roman"/>
                          <a:ea typeface="Times New Roman"/>
                        </a:rPr>
                        <a:t>58</a:t>
                      </a: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fr-FR" sz="1200" b="1">
                          <a:solidFill>
                            <a:srgbClr val="000080"/>
                          </a:solidFill>
                          <a:latin typeface="Times New Roman"/>
                          <a:ea typeface="Times New Roman"/>
                        </a:rPr>
                        <a:t>100%</a:t>
                      </a: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5639">
                <a:tc>
                  <a:txBody>
                    <a:bodyPr/>
                    <a:lstStyle/>
                    <a:p>
                      <a:pPr algn="ctr">
                        <a:lnSpc>
                          <a:spcPts val="1800"/>
                        </a:lnSpc>
                        <a:spcAft>
                          <a:spcPts val="0"/>
                        </a:spcAft>
                      </a:pPr>
                      <a:r>
                        <a:rPr lang="fr-FR" sz="1200" b="1" dirty="0">
                          <a:solidFill>
                            <a:srgbClr val="000080"/>
                          </a:solidFill>
                          <a:latin typeface="Times New Roman"/>
                          <a:ea typeface="Times New Roman"/>
                        </a:rPr>
                        <a:t>TOTAL</a:t>
                      </a:r>
                      <a:endParaRPr lang="fr-FR"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fr-FR" sz="1200" b="1">
                          <a:solidFill>
                            <a:srgbClr val="000080"/>
                          </a:solidFill>
                          <a:latin typeface="Times New Roman"/>
                          <a:ea typeface="Times New Roman"/>
                        </a:rPr>
                        <a:t>34</a:t>
                      </a: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fr-FR" sz="1200" b="1">
                          <a:solidFill>
                            <a:srgbClr val="000080"/>
                          </a:solidFill>
                          <a:latin typeface="Times New Roman"/>
                          <a:ea typeface="Times New Roman"/>
                        </a:rPr>
                        <a:t>66</a:t>
                      </a:r>
                      <a:endParaRPr lang="fr-FR"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800"/>
                        </a:lnSpc>
                        <a:spcAft>
                          <a:spcPts val="0"/>
                        </a:spcAft>
                      </a:pPr>
                      <a:r>
                        <a:rPr lang="fr-FR" sz="1200" b="1" dirty="0">
                          <a:solidFill>
                            <a:srgbClr val="000080"/>
                          </a:solidFill>
                          <a:latin typeface="Times New Roman"/>
                          <a:ea typeface="Times New Roman"/>
                        </a:rPr>
                        <a:t>    100%</a:t>
                      </a:r>
                      <a:endParaRPr lang="fr-FR"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7409" name="Rectangle 1"/>
          <p:cNvSpPr>
            <a:spLocks noChangeArrowheads="1"/>
          </p:cNvSpPr>
          <p:nvPr/>
        </p:nvSpPr>
        <p:spPr bwMode="auto">
          <a:xfrm>
            <a:off x="428596" y="2214554"/>
            <a:ext cx="8358246" cy="4924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800" b="1" i="0" u="none" strike="noStrike" cap="none" normalizeH="0" baseline="0" dirty="0" smtClean="0">
                <a:ln>
                  <a:noFill/>
                </a:ln>
                <a:solidFill>
                  <a:srgbClr val="000080"/>
                </a:solidFill>
                <a:effectLst/>
                <a:latin typeface="Arial" pitchFamily="34" charset="0"/>
                <a:ea typeface="Times New Roman" pitchFamily="18" charset="0"/>
                <a:cs typeface="Arial" pitchFamily="34" charset="0"/>
              </a:rPr>
              <a:t>RÉPARTITION DES ARTISANS SELON LE TYPE D’ACTIVITÉ ET LE RECOURS OU NON AU FINANCEMENT EXTERNE POUR LA RÉALISATION DU PROJET             </a:t>
            </a:r>
            <a:endParaRPr kumimoji="0" lang="fr-FR"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7"/>
          <p:cNvSpPr/>
          <p:nvPr/>
        </p:nvSpPr>
        <p:spPr>
          <a:xfrm>
            <a:off x="500034" y="1357298"/>
            <a:ext cx="2861681" cy="369332"/>
          </a:xfrm>
          <a:prstGeom prst="rect">
            <a:avLst/>
          </a:prstGeom>
        </p:spPr>
        <p:txBody>
          <a:bodyPr wrap="none">
            <a:spAutoFit/>
          </a:bodyPr>
          <a:lstStyle/>
          <a:p>
            <a:r>
              <a:rPr lang="fr-FR" b="1" u="sng" dirty="0" smtClean="0"/>
              <a:t>Financement du projet :</a:t>
            </a:r>
            <a:endParaRPr lang="fr-FR" dirty="0"/>
          </a:p>
        </p:txBody>
      </p:sp>
      <p:sp>
        <p:nvSpPr>
          <p:cNvPr id="9" name="Rectangle 8"/>
          <p:cNvSpPr/>
          <p:nvPr/>
        </p:nvSpPr>
        <p:spPr>
          <a:xfrm>
            <a:off x="642910" y="4786322"/>
            <a:ext cx="8215370" cy="584775"/>
          </a:xfrm>
          <a:prstGeom prst="rect">
            <a:avLst/>
          </a:prstGeom>
        </p:spPr>
        <p:txBody>
          <a:bodyPr wrap="square">
            <a:spAutoFit/>
          </a:bodyPr>
          <a:lstStyle/>
          <a:p>
            <a:r>
              <a:rPr lang="fr-FR" sz="1600" dirty="0" smtClean="0">
                <a:latin typeface="Times New Roman" pitchFamily="18" charset="0"/>
                <a:cs typeface="Times New Roman" pitchFamily="18" charset="0"/>
              </a:rPr>
              <a:t>Il est à préciser que par rapport à l’ensemble des artisans qui ont eu recours à un financement externe, ceux qui ont bénéficié d’un financement auprès de l’</a:t>
            </a:r>
            <a:r>
              <a:rPr lang="fr-FR" sz="1600" dirty="0" err="1" smtClean="0">
                <a:latin typeface="Times New Roman" pitchFamily="18" charset="0"/>
                <a:cs typeface="Times New Roman" pitchFamily="18" charset="0"/>
              </a:rPr>
              <a:t>ANSEJ</a:t>
            </a:r>
            <a:r>
              <a:rPr lang="fr-FR" sz="1600" dirty="0" smtClean="0">
                <a:latin typeface="Times New Roman" pitchFamily="18" charset="0"/>
                <a:cs typeface="Times New Roman" pitchFamily="18" charset="0"/>
              </a:rPr>
              <a:t> ne représentent que 7,5% </a:t>
            </a:r>
            <a:endParaRPr lang="fr-FR"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85000" lnSpcReduction="20000"/>
          </a:bodyPr>
          <a:lstStyle/>
          <a:p>
            <a:r>
              <a:rPr lang="fr-FR" b="1" dirty="0" smtClean="0"/>
              <a:t>LES MOYENS HUMAINS </a:t>
            </a:r>
          </a:p>
          <a:p>
            <a:r>
              <a:rPr lang="fr-FR" b="1" dirty="0" smtClean="0"/>
              <a:t>  </a:t>
            </a:r>
            <a:endParaRPr lang="fr-FR" dirty="0" smtClean="0"/>
          </a:p>
          <a:p>
            <a:pPr lvl="2"/>
            <a:r>
              <a:rPr lang="fr-FR" dirty="0" smtClean="0"/>
              <a:t>Les informations recueillies indiquent que parmi l’ensemble des artisans, 67% travaillent seuls et 33% utilisent une main d’œuvre.</a:t>
            </a:r>
          </a:p>
          <a:p>
            <a:pPr lvl="2"/>
            <a:endParaRPr lang="fr-FR" dirty="0" smtClean="0"/>
          </a:p>
          <a:p>
            <a:pPr lvl="2"/>
            <a:r>
              <a:rPr lang="fr-FR" dirty="0" smtClean="0"/>
              <a:t>La moyenne de travailleurs par unité artisanale utilisant une main d’œuvre est de 2.</a:t>
            </a:r>
          </a:p>
          <a:p>
            <a:pPr lvl="2"/>
            <a:endParaRPr lang="fr-FR" dirty="0" smtClean="0"/>
          </a:p>
          <a:p>
            <a:pPr lvl="2"/>
            <a:r>
              <a:rPr lang="fr-FR" dirty="0" smtClean="0"/>
              <a:t>Parmi les artisans qui utilisent une main d’œuvre :</a:t>
            </a:r>
          </a:p>
          <a:p>
            <a:pPr lvl="4"/>
            <a:r>
              <a:rPr lang="fr-FR" dirty="0" smtClean="0"/>
              <a:t>51,2% emploient un seul travailleur,  </a:t>
            </a:r>
          </a:p>
          <a:p>
            <a:pPr lvl="4"/>
            <a:r>
              <a:rPr lang="fr-FR" dirty="0" smtClean="0"/>
              <a:t>26,1% deux travailleurs</a:t>
            </a:r>
          </a:p>
          <a:p>
            <a:pPr lvl="4"/>
            <a:r>
              <a:rPr lang="fr-FR" dirty="0" smtClean="0"/>
              <a:t>11,2% trois travailleurs</a:t>
            </a:r>
          </a:p>
          <a:p>
            <a:pPr lvl="4"/>
            <a:r>
              <a:rPr lang="fr-FR" dirty="0" smtClean="0"/>
              <a:t>5,3% quatre travailleurs</a:t>
            </a:r>
          </a:p>
          <a:p>
            <a:pPr lvl="4"/>
            <a:r>
              <a:rPr lang="fr-FR" dirty="0" smtClean="0"/>
              <a:t>3,3% cinq travailleurs</a:t>
            </a:r>
          </a:p>
          <a:p>
            <a:pPr lvl="4"/>
            <a:r>
              <a:rPr lang="fr-FR" dirty="0" smtClean="0"/>
              <a:t>1,7% six travailleurs</a:t>
            </a:r>
          </a:p>
          <a:p>
            <a:pPr lvl="4"/>
            <a:r>
              <a:rPr lang="fr-FR" dirty="0" smtClean="0"/>
              <a:t>1,3% plus de six travailleurs.</a:t>
            </a:r>
          </a:p>
          <a:p>
            <a:endParaRPr lang="fr-FR" dirty="0"/>
          </a:p>
        </p:txBody>
      </p:sp>
      <p:sp>
        <p:nvSpPr>
          <p:cNvPr id="3" name="Titre 2"/>
          <p:cNvSpPr>
            <a:spLocks noGrp="1"/>
          </p:cNvSpPr>
          <p:nvPr>
            <p:ph type="title"/>
          </p:nvPr>
        </p:nvSpPr>
        <p:spPr/>
        <p:txBody>
          <a:bodyPr/>
          <a:lstStyle/>
          <a:p>
            <a:r>
              <a:rPr lang="fr-FR" dirty="0" smtClean="0"/>
              <a:t>Profil de l’artisan étudié (6) </a:t>
            </a: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89</TotalTime>
  <Words>1175</Words>
  <Application>Microsoft Office PowerPoint</Application>
  <PresentationFormat>Affichage à l'écran (4:3)</PresentationFormat>
  <Paragraphs>186</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Rotonde</vt:lpstr>
      <vt:lpstr>Analyse du secteur de l’artisanat en Algérie</vt:lpstr>
      <vt:lpstr>Introduction</vt:lpstr>
      <vt:lpstr>Enquête en 2009/2010 </vt:lpstr>
      <vt:lpstr>Profil de l’artisan étudié (1) </vt:lpstr>
      <vt:lpstr>Profil de l’artisan étudié (2) </vt:lpstr>
      <vt:lpstr>Profil de l’artisan étudié (3) </vt:lpstr>
      <vt:lpstr>Profil de l’artisan étudié (4) </vt:lpstr>
      <vt:lpstr>Profil de l’artisan étudié (5) </vt:lpstr>
      <vt:lpstr>Profil de l’artisan étudié (6) </vt:lpstr>
      <vt:lpstr>Profil de l’artisan étudié (7) </vt:lpstr>
      <vt:lpstr>Profil de l’artisan étudié (8) </vt:lpstr>
      <vt:lpstr>Déclaration de l’unité artisanale au CNRC </vt:lpstr>
      <vt:lpstr>Immatriculation de l’artisan à la Cnas</vt:lpstr>
      <vt:lpstr>Déclaration des travailleurs à la Cnas</vt:lpstr>
      <vt:lpstr>Les raisons de la non déclaration des travailleurs à la Cnas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Analyse du secteur de l’artisanat en Algérie</dc:title>
  <dc:creator>abd</dc:creator>
  <cp:lastModifiedBy>MC</cp:lastModifiedBy>
  <cp:revision>24</cp:revision>
  <dcterms:created xsi:type="dcterms:W3CDTF">2017-03-02T04:17:23Z</dcterms:created>
  <dcterms:modified xsi:type="dcterms:W3CDTF">2017-03-05T09:58:43Z</dcterms:modified>
</cp:coreProperties>
</file>