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4" r:id="rId3"/>
    <p:sldId id="257" r:id="rId4"/>
    <p:sldId id="265" r:id="rId5"/>
    <p:sldId id="260" r:id="rId6"/>
    <p:sldId id="261" r:id="rId7"/>
    <p:sldId id="263" r:id="rId8"/>
    <p:sldId id="262"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BF8F7"/>
    <a:srgbClr val="F8F3F2"/>
    <a:srgbClr val="F6F0E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1908" autoAdjust="0"/>
  </p:normalViewPr>
  <p:slideViewPr>
    <p:cSldViewPr>
      <p:cViewPr>
        <p:scale>
          <a:sx n="60" d="100"/>
          <a:sy n="60" d="100"/>
        </p:scale>
        <p:origin x="-2244" y="-60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80B4FD-036F-4631-AE8B-A8994151663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9E964D4A-7C3D-4173-A122-25BFCBB4859D}">
      <dgm:prSet phldrT="[Texte]"/>
      <dgm:spPr/>
      <dgm:t>
        <a:bodyPr/>
        <a:lstStyle/>
        <a:p>
          <a:r>
            <a:rPr lang="fr-FR" dirty="0" smtClean="0"/>
            <a:t>Le travail informel (Non affiliation à la sécurité sociale)</a:t>
          </a:r>
          <a:endParaRPr lang="fr-FR" dirty="0"/>
        </a:p>
      </dgm:t>
    </dgm:pt>
    <dgm:pt modelId="{DD4A8C9A-61BB-43EB-8CB2-46BE2D61BEEA}" type="parTrans" cxnId="{D59A33D9-FB9F-4D45-929F-E8CED01461F7}">
      <dgm:prSet/>
      <dgm:spPr/>
      <dgm:t>
        <a:bodyPr/>
        <a:lstStyle/>
        <a:p>
          <a:endParaRPr lang="fr-FR"/>
        </a:p>
      </dgm:t>
    </dgm:pt>
    <dgm:pt modelId="{1AB90CF9-71FF-46EA-9BD5-9E1C18483BDD}" type="sibTrans" cxnId="{D59A33D9-FB9F-4D45-929F-E8CED01461F7}">
      <dgm:prSet/>
      <dgm:spPr/>
      <dgm:t>
        <a:bodyPr/>
        <a:lstStyle/>
        <a:p>
          <a:endParaRPr lang="fr-FR"/>
        </a:p>
      </dgm:t>
    </dgm:pt>
    <dgm:pt modelId="{B6C404E3-A247-4F22-9532-10DF3D47A5B8}">
      <dgm:prSet phldrT="[Texte]"/>
      <dgm:spPr>
        <a:solidFill>
          <a:schemeClr val="accent6">
            <a:lumMod val="60000"/>
            <a:lumOff val="40000"/>
            <a:alpha val="90000"/>
          </a:schemeClr>
        </a:solidFill>
      </dgm:spPr>
      <dgm:t>
        <a:bodyPr/>
        <a:lstStyle/>
        <a:p>
          <a:r>
            <a:rPr lang="fr-FR" dirty="0" smtClean="0"/>
            <a:t>Choix (</a:t>
          </a:r>
          <a:r>
            <a:rPr lang="fr-FR" dirty="0" err="1" smtClean="0"/>
            <a:t>Galiani</a:t>
          </a:r>
          <a:r>
            <a:rPr lang="fr-FR" dirty="0" smtClean="0"/>
            <a:t>, 2011)</a:t>
          </a:r>
          <a:endParaRPr lang="fr-FR" dirty="0"/>
        </a:p>
      </dgm:t>
    </dgm:pt>
    <dgm:pt modelId="{6C88D302-7886-4159-AD43-800E5BEE67E6}" type="parTrans" cxnId="{07B664FD-DF3E-41D4-A7DF-9B15097FD78C}">
      <dgm:prSet/>
      <dgm:spPr/>
      <dgm:t>
        <a:bodyPr/>
        <a:lstStyle/>
        <a:p>
          <a:endParaRPr lang="fr-FR"/>
        </a:p>
      </dgm:t>
    </dgm:pt>
    <dgm:pt modelId="{6521FF6F-CC4D-4052-A52C-939FF34C6BC7}" type="sibTrans" cxnId="{07B664FD-DF3E-41D4-A7DF-9B15097FD78C}">
      <dgm:prSet/>
      <dgm:spPr/>
      <dgm:t>
        <a:bodyPr/>
        <a:lstStyle/>
        <a:p>
          <a:endParaRPr lang="fr-FR"/>
        </a:p>
      </dgm:t>
    </dgm:pt>
    <dgm:pt modelId="{DF222A3B-ACFD-4616-B2B4-DA32F295FC07}">
      <dgm:prSet phldrT="[Texte]"/>
      <dgm:spPr>
        <a:solidFill>
          <a:schemeClr val="tx2">
            <a:lumMod val="20000"/>
            <a:lumOff val="80000"/>
            <a:alpha val="90000"/>
          </a:schemeClr>
        </a:solidFill>
      </dgm:spPr>
      <dgm:t>
        <a:bodyPr/>
        <a:lstStyle/>
        <a:p>
          <a:r>
            <a:rPr lang="fr-FR" smtClean="0">
              <a:solidFill>
                <a:schemeClr val="tx1"/>
              </a:solidFill>
            </a:rPr>
            <a:t>Contrainte (Rhomari, 2015)</a:t>
          </a:r>
          <a:endParaRPr lang="fr-FR" dirty="0">
            <a:solidFill>
              <a:schemeClr val="tx1"/>
            </a:solidFill>
          </a:endParaRPr>
        </a:p>
      </dgm:t>
    </dgm:pt>
    <dgm:pt modelId="{AE806D20-E70A-4F57-A357-6FD188BC15DB}" type="parTrans" cxnId="{37B00448-81DB-4725-94C1-B5F9A05A91D3}">
      <dgm:prSet/>
      <dgm:spPr/>
      <dgm:t>
        <a:bodyPr/>
        <a:lstStyle/>
        <a:p>
          <a:endParaRPr lang="fr-FR"/>
        </a:p>
      </dgm:t>
    </dgm:pt>
    <dgm:pt modelId="{0128D907-CCD6-4B3B-96BE-CFFA0CA2237C}" type="sibTrans" cxnId="{37B00448-81DB-4725-94C1-B5F9A05A91D3}">
      <dgm:prSet/>
      <dgm:spPr/>
      <dgm:t>
        <a:bodyPr/>
        <a:lstStyle/>
        <a:p>
          <a:endParaRPr lang="fr-FR"/>
        </a:p>
      </dgm:t>
    </dgm:pt>
    <dgm:pt modelId="{E883C8C7-CD37-40F9-A052-2B54436C7FC2}" type="pres">
      <dgm:prSet presAssocID="{4180B4FD-036F-4631-AE8B-A8994151663D}" presName="hierChild1" presStyleCnt="0">
        <dgm:presLayoutVars>
          <dgm:chPref val="1"/>
          <dgm:dir/>
          <dgm:animOne val="branch"/>
          <dgm:animLvl val="lvl"/>
          <dgm:resizeHandles/>
        </dgm:presLayoutVars>
      </dgm:prSet>
      <dgm:spPr/>
      <dgm:t>
        <a:bodyPr/>
        <a:lstStyle/>
        <a:p>
          <a:endParaRPr lang="fr-FR"/>
        </a:p>
      </dgm:t>
    </dgm:pt>
    <dgm:pt modelId="{2E8FF5FF-8B7B-48E0-9A41-21ABB900FEC2}" type="pres">
      <dgm:prSet presAssocID="{9E964D4A-7C3D-4173-A122-25BFCBB4859D}" presName="hierRoot1" presStyleCnt="0"/>
      <dgm:spPr/>
      <dgm:t>
        <a:bodyPr/>
        <a:lstStyle/>
        <a:p>
          <a:endParaRPr lang="fr-FR"/>
        </a:p>
      </dgm:t>
    </dgm:pt>
    <dgm:pt modelId="{571BA8AF-2CF7-42F5-8293-9CC58FDBCE35}" type="pres">
      <dgm:prSet presAssocID="{9E964D4A-7C3D-4173-A122-25BFCBB4859D}" presName="composite" presStyleCnt="0"/>
      <dgm:spPr/>
      <dgm:t>
        <a:bodyPr/>
        <a:lstStyle/>
        <a:p>
          <a:endParaRPr lang="fr-FR"/>
        </a:p>
      </dgm:t>
    </dgm:pt>
    <dgm:pt modelId="{4FDA17EE-9D80-424B-8DE7-908C80B215AD}" type="pres">
      <dgm:prSet presAssocID="{9E964D4A-7C3D-4173-A122-25BFCBB4859D}" presName="background" presStyleLbl="node0" presStyleIdx="0" presStyleCnt="1"/>
      <dgm:spPr/>
      <dgm:t>
        <a:bodyPr/>
        <a:lstStyle/>
        <a:p>
          <a:endParaRPr lang="fr-FR"/>
        </a:p>
      </dgm:t>
    </dgm:pt>
    <dgm:pt modelId="{336DD1CB-566A-4862-AB94-E6AB9AE0FCD9}" type="pres">
      <dgm:prSet presAssocID="{9E964D4A-7C3D-4173-A122-25BFCBB4859D}" presName="text" presStyleLbl="fgAcc0" presStyleIdx="0" presStyleCnt="1">
        <dgm:presLayoutVars>
          <dgm:chPref val="3"/>
        </dgm:presLayoutVars>
      </dgm:prSet>
      <dgm:spPr/>
      <dgm:t>
        <a:bodyPr/>
        <a:lstStyle/>
        <a:p>
          <a:endParaRPr lang="fr-FR"/>
        </a:p>
      </dgm:t>
    </dgm:pt>
    <dgm:pt modelId="{0CD98761-36B5-42DA-92DE-3AB5C38C3363}" type="pres">
      <dgm:prSet presAssocID="{9E964D4A-7C3D-4173-A122-25BFCBB4859D}" presName="hierChild2" presStyleCnt="0"/>
      <dgm:spPr/>
      <dgm:t>
        <a:bodyPr/>
        <a:lstStyle/>
        <a:p>
          <a:endParaRPr lang="fr-FR"/>
        </a:p>
      </dgm:t>
    </dgm:pt>
    <dgm:pt modelId="{887063C9-3AE4-4733-A836-86F42C6CAC77}" type="pres">
      <dgm:prSet presAssocID="{6C88D302-7886-4159-AD43-800E5BEE67E6}" presName="Name10" presStyleLbl="parChTrans1D2" presStyleIdx="0" presStyleCnt="2"/>
      <dgm:spPr/>
      <dgm:t>
        <a:bodyPr/>
        <a:lstStyle/>
        <a:p>
          <a:endParaRPr lang="fr-FR"/>
        </a:p>
      </dgm:t>
    </dgm:pt>
    <dgm:pt modelId="{F56D39E9-FD4A-4408-84B2-A3F18CBAA2DE}" type="pres">
      <dgm:prSet presAssocID="{B6C404E3-A247-4F22-9532-10DF3D47A5B8}" presName="hierRoot2" presStyleCnt="0"/>
      <dgm:spPr/>
      <dgm:t>
        <a:bodyPr/>
        <a:lstStyle/>
        <a:p>
          <a:endParaRPr lang="fr-FR"/>
        </a:p>
      </dgm:t>
    </dgm:pt>
    <dgm:pt modelId="{AEAC3421-3B70-46F6-A94A-00F2AE1C8250}" type="pres">
      <dgm:prSet presAssocID="{B6C404E3-A247-4F22-9532-10DF3D47A5B8}" presName="composite2" presStyleCnt="0"/>
      <dgm:spPr/>
      <dgm:t>
        <a:bodyPr/>
        <a:lstStyle/>
        <a:p>
          <a:endParaRPr lang="fr-FR"/>
        </a:p>
      </dgm:t>
    </dgm:pt>
    <dgm:pt modelId="{13A61B8D-0AF0-4620-BB1B-CF70B97BB633}" type="pres">
      <dgm:prSet presAssocID="{B6C404E3-A247-4F22-9532-10DF3D47A5B8}" presName="background2" presStyleLbl="node2" presStyleIdx="0" presStyleCnt="2"/>
      <dgm:spPr>
        <a:solidFill>
          <a:schemeClr val="accent6"/>
        </a:solidFill>
      </dgm:spPr>
      <dgm:t>
        <a:bodyPr/>
        <a:lstStyle/>
        <a:p>
          <a:endParaRPr lang="fr-FR"/>
        </a:p>
      </dgm:t>
    </dgm:pt>
    <dgm:pt modelId="{9AA1B2D8-AA5E-41D6-8082-26DBE4EDB04D}" type="pres">
      <dgm:prSet presAssocID="{B6C404E3-A247-4F22-9532-10DF3D47A5B8}" presName="text2" presStyleLbl="fgAcc2" presStyleIdx="0" presStyleCnt="2">
        <dgm:presLayoutVars>
          <dgm:chPref val="3"/>
        </dgm:presLayoutVars>
      </dgm:prSet>
      <dgm:spPr/>
      <dgm:t>
        <a:bodyPr/>
        <a:lstStyle/>
        <a:p>
          <a:endParaRPr lang="fr-FR"/>
        </a:p>
      </dgm:t>
    </dgm:pt>
    <dgm:pt modelId="{9D84A047-30F2-4E55-82B7-A20E94CA5629}" type="pres">
      <dgm:prSet presAssocID="{B6C404E3-A247-4F22-9532-10DF3D47A5B8}" presName="hierChild3" presStyleCnt="0"/>
      <dgm:spPr/>
      <dgm:t>
        <a:bodyPr/>
        <a:lstStyle/>
        <a:p>
          <a:endParaRPr lang="fr-FR"/>
        </a:p>
      </dgm:t>
    </dgm:pt>
    <dgm:pt modelId="{E862A417-F282-4487-8098-1F6FC918E883}" type="pres">
      <dgm:prSet presAssocID="{AE806D20-E70A-4F57-A357-6FD188BC15DB}" presName="Name10" presStyleLbl="parChTrans1D2" presStyleIdx="1" presStyleCnt="2"/>
      <dgm:spPr/>
      <dgm:t>
        <a:bodyPr/>
        <a:lstStyle/>
        <a:p>
          <a:endParaRPr lang="fr-FR"/>
        </a:p>
      </dgm:t>
    </dgm:pt>
    <dgm:pt modelId="{D256E515-1059-4D6D-9435-33F71AB41979}" type="pres">
      <dgm:prSet presAssocID="{DF222A3B-ACFD-4616-B2B4-DA32F295FC07}" presName="hierRoot2" presStyleCnt="0"/>
      <dgm:spPr/>
      <dgm:t>
        <a:bodyPr/>
        <a:lstStyle/>
        <a:p>
          <a:endParaRPr lang="fr-FR"/>
        </a:p>
      </dgm:t>
    </dgm:pt>
    <dgm:pt modelId="{6AF73015-1292-43BD-A99A-DCCBEA0241EE}" type="pres">
      <dgm:prSet presAssocID="{DF222A3B-ACFD-4616-B2B4-DA32F295FC07}" presName="composite2" presStyleCnt="0"/>
      <dgm:spPr/>
      <dgm:t>
        <a:bodyPr/>
        <a:lstStyle/>
        <a:p>
          <a:endParaRPr lang="fr-FR"/>
        </a:p>
      </dgm:t>
    </dgm:pt>
    <dgm:pt modelId="{029B5F0B-4AB2-43F3-8011-F1D28FC17894}" type="pres">
      <dgm:prSet presAssocID="{DF222A3B-ACFD-4616-B2B4-DA32F295FC07}" presName="background2" presStyleLbl="node2" presStyleIdx="1" presStyleCnt="2"/>
      <dgm:spPr>
        <a:solidFill>
          <a:schemeClr val="tx2">
            <a:lumMod val="50000"/>
          </a:schemeClr>
        </a:solidFill>
      </dgm:spPr>
      <dgm:t>
        <a:bodyPr/>
        <a:lstStyle/>
        <a:p>
          <a:endParaRPr lang="fr-FR"/>
        </a:p>
      </dgm:t>
    </dgm:pt>
    <dgm:pt modelId="{C157F754-C45B-4405-BACE-2FE849E893A5}" type="pres">
      <dgm:prSet presAssocID="{DF222A3B-ACFD-4616-B2B4-DA32F295FC07}" presName="text2" presStyleLbl="fgAcc2" presStyleIdx="1" presStyleCnt="2">
        <dgm:presLayoutVars>
          <dgm:chPref val="3"/>
        </dgm:presLayoutVars>
      </dgm:prSet>
      <dgm:spPr/>
      <dgm:t>
        <a:bodyPr/>
        <a:lstStyle/>
        <a:p>
          <a:endParaRPr lang="fr-FR"/>
        </a:p>
      </dgm:t>
    </dgm:pt>
    <dgm:pt modelId="{EE794A70-B3E6-46BA-9782-9EAE3D9DD638}" type="pres">
      <dgm:prSet presAssocID="{DF222A3B-ACFD-4616-B2B4-DA32F295FC07}" presName="hierChild3" presStyleCnt="0"/>
      <dgm:spPr/>
      <dgm:t>
        <a:bodyPr/>
        <a:lstStyle/>
        <a:p>
          <a:endParaRPr lang="fr-FR"/>
        </a:p>
      </dgm:t>
    </dgm:pt>
  </dgm:ptLst>
  <dgm:cxnLst>
    <dgm:cxn modelId="{B5B99EF3-FA00-473F-80BA-488B49D0B181}" type="presOf" srcId="{B6C404E3-A247-4F22-9532-10DF3D47A5B8}" destId="{9AA1B2D8-AA5E-41D6-8082-26DBE4EDB04D}" srcOrd="0" destOrd="0" presId="urn:microsoft.com/office/officeart/2005/8/layout/hierarchy1"/>
    <dgm:cxn modelId="{37B00448-81DB-4725-94C1-B5F9A05A91D3}" srcId="{9E964D4A-7C3D-4173-A122-25BFCBB4859D}" destId="{DF222A3B-ACFD-4616-B2B4-DA32F295FC07}" srcOrd="1" destOrd="0" parTransId="{AE806D20-E70A-4F57-A357-6FD188BC15DB}" sibTransId="{0128D907-CCD6-4B3B-96BE-CFFA0CA2237C}"/>
    <dgm:cxn modelId="{61CC75ED-4613-4A57-82AB-459C46280797}" type="presOf" srcId="{DF222A3B-ACFD-4616-B2B4-DA32F295FC07}" destId="{C157F754-C45B-4405-BACE-2FE849E893A5}" srcOrd="0" destOrd="0" presId="urn:microsoft.com/office/officeart/2005/8/layout/hierarchy1"/>
    <dgm:cxn modelId="{5C421B74-7370-44E4-80C2-D9D4E4ADF99E}" type="presOf" srcId="{AE806D20-E70A-4F57-A357-6FD188BC15DB}" destId="{E862A417-F282-4487-8098-1F6FC918E883}" srcOrd="0" destOrd="0" presId="urn:microsoft.com/office/officeart/2005/8/layout/hierarchy1"/>
    <dgm:cxn modelId="{D59A33D9-FB9F-4D45-929F-E8CED01461F7}" srcId="{4180B4FD-036F-4631-AE8B-A8994151663D}" destId="{9E964D4A-7C3D-4173-A122-25BFCBB4859D}" srcOrd="0" destOrd="0" parTransId="{DD4A8C9A-61BB-43EB-8CB2-46BE2D61BEEA}" sibTransId="{1AB90CF9-71FF-46EA-9BD5-9E1C18483BDD}"/>
    <dgm:cxn modelId="{F2593A00-F614-4338-84DE-3AA77F108D5C}" type="presOf" srcId="{4180B4FD-036F-4631-AE8B-A8994151663D}" destId="{E883C8C7-CD37-40F9-A052-2B54436C7FC2}" srcOrd="0" destOrd="0" presId="urn:microsoft.com/office/officeart/2005/8/layout/hierarchy1"/>
    <dgm:cxn modelId="{07B664FD-DF3E-41D4-A7DF-9B15097FD78C}" srcId="{9E964D4A-7C3D-4173-A122-25BFCBB4859D}" destId="{B6C404E3-A247-4F22-9532-10DF3D47A5B8}" srcOrd="0" destOrd="0" parTransId="{6C88D302-7886-4159-AD43-800E5BEE67E6}" sibTransId="{6521FF6F-CC4D-4052-A52C-939FF34C6BC7}"/>
    <dgm:cxn modelId="{0DDE5397-27CC-4774-9B93-BC2A63B76144}" type="presOf" srcId="{6C88D302-7886-4159-AD43-800E5BEE67E6}" destId="{887063C9-3AE4-4733-A836-86F42C6CAC77}" srcOrd="0" destOrd="0" presId="urn:microsoft.com/office/officeart/2005/8/layout/hierarchy1"/>
    <dgm:cxn modelId="{0F26A806-CE99-4402-9A9E-860659300D45}" type="presOf" srcId="{9E964D4A-7C3D-4173-A122-25BFCBB4859D}" destId="{336DD1CB-566A-4862-AB94-E6AB9AE0FCD9}" srcOrd="0" destOrd="0" presId="urn:microsoft.com/office/officeart/2005/8/layout/hierarchy1"/>
    <dgm:cxn modelId="{3BF4707C-BC55-4F0D-B844-4A4677392D29}" type="presParOf" srcId="{E883C8C7-CD37-40F9-A052-2B54436C7FC2}" destId="{2E8FF5FF-8B7B-48E0-9A41-21ABB900FEC2}" srcOrd="0" destOrd="0" presId="urn:microsoft.com/office/officeart/2005/8/layout/hierarchy1"/>
    <dgm:cxn modelId="{3A86C034-4B77-46F5-8820-F146E307AB35}" type="presParOf" srcId="{2E8FF5FF-8B7B-48E0-9A41-21ABB900FEC2}" destId="{571BA8AF-2CF7-42F5-8293-9CC58FDBCE35}" srcOrd="0" destOrd="0" presId="urn:microsoft.com/office/officeart/2005/8/layout/hierarchy1"/>
    <dgm:cxn modelId="{E0541630-A116-499A-AFF9-219B50DC8164}" type="presParOf" srcId="{571BA8AF-2CF7-42F5-8293-9CC58FDBCE35}" destId="{4FDA17EE-9D80-424B-8DE7-908C80B215AD}" srcOrd="0" destOrd="0" presId="urn:microsoft.com/office/officeart/2005/8/layout/hierarchy1"/>
    <dgm:cxn modelId="{3A30FF16-25C5-4288-A70D-2C8F38166109}" type="presParOf" srcId="{571BA8AF-2CF7-42F5-8293-9CC58FDBCE35}" destId="{336DD1CB-566A-4862-AB94-E6AB9AE0FCD9}" srcOrd="1" destOrd="0" presId="urn:microsoft.com/office/officeart/2005/8/layout/hierarchy1"/>
    <dgm:cxn modelId="{BAC9D6B1-8AD1-49A3-9B1E-75884C510A83}" type="presParOf" srcId="{2E8FF5FF-8B7B-48E0-9A41-21ABB900FEC2}" destId="{0CD98761-36B5-42DA-92DE-3AB5C38C3363}" srcOrd="1" destOrd="0" presId="urn:microsoft.com/office/officeart/2005/8/layout/hierarchy1"/>
    <dgm:cxn modelId="{62BD9424-22B3-4E3A-9373-954CCDB161F7}" type="presParOf" srcId="{0CD98761-36B5-42DA-92DE-3AB5C38C3363}" destId="{887063C9-3AE4-4733-A836-86F42C6CAC77}" srcOrd="0" destOrd="0" presId="urn:microsoft.com/office/officeart/2005/8/layout/hierarchy1"/>
    <dgm:cxn modelId="{EB65096D-AC54-4703-B59E-A4E12042C4A3}" type="presParOf" srcId="{0CD98761-36B5-42DA-92DE-3AB5C38C3363}" destId="{F56D39E9-FD4A-4408-84B2-A3F18CBAA2DE}" srcOrd="1" destOrd="0" presId="urn:microsoft.com/office/officeart/2005/8/layout/hierarchy1"/>
    <dgm:cxn modelId="{715D3B90-907B-454C-B27C-8541C36B57D8}" type="presParOf" srcId="{F56D39E9-FD4A-4408-84B2-A3F18CBAA2DE}" destId="{AEAC3421-3B70-46F6-A94A-00F2AE1C8250}" srcOrd="0" destOrd="0" presId="urn:microsoft.com/office/officeart/2005/8/layout/hierarchy1"/>
    <dgm:cxn modelId="{A9A952A5-C4FC-46E0-A376-692B4372A02F}" type="presParOf" srcId="{AEAC3421-3B70-46F6-A94A-00F2AE1C8250}" destId="{13A61B8D-0AF0-4620-BB1B-CF70B97BB633}" srcOrd="0" destOrd="0" presId="urn:microsoft.com/office/officeart/2005/8/layout/hierarchy1"/>
    <dgm:cxn modelId="{39606DF2-8898-4A98-8254-5B0D34ACB666}" type="presParOf" srcId="{AEAC3421-3B70-46F6-A94A-00F2AE1C8250}" destId="{9AA1B2D8-AA5E-41D6-8082-26DBE4EDB04D}" srcOrd="1" destOrd="0" presId="urn:microsoft.com/office/officeart/2005/8/layout/hierarchy1"/>
    <dgm:cxn modelId="{4D35D76D-E4F3-490E-8237-6881CB0C3E10}" type="presParOf" srcId="{F56D39E9-FD4A-4408-84B2-A3F18CBAA2DE}" destId="{9D84A047-30F2-4E55-82B7-A20E94CA5629}" srcOrd="1" destOrd="0" presId="urn:microsoft.com/office/officeart/2005/8/layout/hierarchy1"/>
    <dgm:cxn modelId="{EF762B4F-0089-4789-83B1-621E4839C103}" type="presParOf" srcId="{0CD98761-36B5-42DA-92DE-3AB5C38C3363}" destId="{E862A417-F282-4487-8098-1F6FC918E883}" srcOrd="2" destOrd="0" presId="urn:microsoft.com/office/officeart/2005/8/layout/hierarchy1"/>
    <dgm:cxn modelId="{2CB22104-488D-4385-B1A2-E6A10CAACD37}" type="presParOf" srcId="{0CD98761-36B5-42DA-92DE-3AB5C38C3363}" destId="{D256E515-1059-4D6D-9435-33F71AB41979}" srcOrd="3" destOrd="0" presId="urn:microsoft.com/office/officeart/2005/8/layout/hierarchy1"/>
    <dgm:cxn modelId="{28342C72-1808-4CA7-BFCF-438C2FA44878}" type="presParOf" srcId="{D256E515-1059-4D6D-9435-33F71AB41979}" destId="{6AF73015-1292-43BD-A99A-DCCBEA0241EE}" srcOrd="0" destOrd="0" presId="urn:microsoft.com/office/officeart/2005/8/layout/hierarchy1"/>
    <dgm:cxn modelId="{D0F8F57B-5AEE-41B8-926A-0EA41040BB3D}" type="presParOf" srcId="{6AF73015-1292-43BD-A99A-DCCBEA0241EE}" destId="{029B5F0B-4AB2-43F3-8011-F1D28FC17894}" srcOrd="0" destOrd="0" presId="urn:microsoft.com/office/officeart/2005/8/layout/hierarchy1"/>
    <dgm:cxn modelId="{5E1E3189-6E03-43E5-8EF0-2772353CFBB6}" type="presParOf" srcId="{6AF73015-1292-43BD-A99A-DCCBEA0241EE}" destId="{C157F754-C45B-4405-BACE-2FE849E893A5}" srcOrd="1" destOrd="0" presId="urn:microsoft.com/office/officeart/2005/8/layout/hierarchy1"/>
    <dgm:cxn modelId="{90AB1C02-547C-4A1F-8AD2-146BDABDB38F}" type="presParOf" srcId="{D256E515-1059-4D6D-9435-33F71AB41979}" destId="{EE794A70-B3E6-46BA-9782-9EAE3D9DD638}"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2A417-F282-4487-8098-1F6FC918E883}">
      <dsp:nvSpPr>
        <dsp:cNvPr id="0" name=""/>
        <dsp:cNvSpPr/>
      </dsp:nvSpPr>
      <dsp:spPr>
        <a:xfrm>
          <a:off x="3278198" y="1762699"/>
          <a:ext cx="1694151" cy="806262"/>
        </a:xfrm>
        <a:custGeom>
          <a:avLst/>
          <a:gdLst/>
          <a:ahLst/>
          <a:cxnLst/>
          <a:rect l="0" t="0" r="0" b="0"/>
          <a:pathLst>
            <a:path>
              <a:moveTo>
                <a:pt x="0" y="0"/>
              </a:moveTo>
              <a:lnTo>
                <a:pt x="0" y="549444"/>
              </a:lnTo>
              <a:lnTo>
                <a:pt x="1694151" y="549444"/>
              </a:lnTo>
              <a:lnTo>
                <a:pt x="1694151" y="806262"/>
              </a:lnTo>
            </a:path>
          </a:pathLst>
        </a:cu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7063C9-3AE4-4733-A836-86F42C6CAC77}">
      <dsp:nvSpPr>
        <dsp:cNvPr id="0" name=""/>
        <dsp:cNvSpPr/>
      </dsp:nvSpPr>
      <dsp:spPr>
        <a:xfrm>
          <a:off x="1584046" y="1762699"/>
          <a:ext cx="1694151" cy="806262"/>
        </a:xfrm>
        <a:custGeom>
          <a:avLst/>
          <a:gdLst/>
          <a:ahLst/>
          <a:cxnLst/>
          <a:rect l="0" t="0" r="0" b="0"/>
          <a:pathLst>
            <a:path>
              <a:moveTo>
                <a:pt x="1694151" y="0"/>
              </a:moveTo>
              <a:lnTo>
                <a:pt x="1694151" y="549444"/>
              </a:lnTo>
              <a:lnTo>
                <a:pt x="0" y="549444"/>
              </a:lnTo>
              <a:lnTo>
                <a:pt x="0" y="806262"/>
              </a:lnTo>
            </a:path>
          </a:pathLst>
        </a:cu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DA17EE-9D80-424B-8DE7-908C80B215AD}">
      <dsp:nvSpPr>
        <dsp:cNvPr id="0" name=""/>
        <dsp:cNvSpPr/>
      </dsp:nvSpPr>
      <dsp:spPr>
        <a:xfrm>
          <a:off x="1892073" y="2321"/>
          <a:ext cx="2772248" cy="1760377"/>
        </a:xfrm>
        <a:prstGeom prst="roundRect">
          <a:avLst>
            <a:gd name="adj" fmla="val 10000"/>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6DD1CB-566A-4862-AB94-E6AB9AE0FCD9}">
      <dsp:nvSpPr>
        <dsp:cNvPr id="0" name=""/>
        <dsp:cNvSpPr/>
      </dsp:nvSpPr>
      <dsp:spPr>
        <a:xfrm>
          <a:off x="2200101" y="294948"/>
          <a:ext cx="2772248" cy="1760377"/>
        </a:xfrm>
        <a:prstGeom prst="roundRect">
          <a:avLst>
            <a:gd name="adj" fmla="val 10000"/>
          </a:avLst>
        </a:prstGeom>
        <a:solidFill>
          <a:schemeClr val="lt1">
            <a:alpha val="90000"/>
            <a:hueOff val="0"/>
            <a:satOff val="0"/>
            <a:lumOff val="0"/>
            <a:alphaOff val="0"/>
          </a:schemeClr>
        </a:solidFill>
        <a:ln w="264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fr-FR" sz="2600" kern="1200" dirty="0" smtClean="0"/>
            <a:t>Le travail informel (Non affiliation à la sécurité sociale)</a:t>
          </a:r>
          <a:endParaRPr lang="fr-FR" sz="2600" kern="1200" dirty="0"/>
        </a:p>
      </dsp:txBody>
      <dsp:txXfrm>
        <a:off x="2251661" y="346508"/>
        <a:ext cx="2669128" cy="1657257"/>
      </dsp:txXfrm>
    </dsp:sp>
    <dsp:sp modelId="{13A61B8D-0AF0-4620-BB1B-CF70B97BB633}">
      <dsp:nvSpPr>
        <dsp:cNvPr id="0" name=""/>
        <dsp:cNvSpPr/>
      </dsp:nvSpPr>
      <dsp:spPr>
        <a:xfrm>
          <a:off x="197921" y="2568962"/>
          <a:ext cx="2772248" cy="1760377"/>
        </a:xfrm>
        <a:prstGeom prst="roundRect">
          <a:avLst>
            <a:gd name="adj" fmla="val 10000"/>
          </a:avLst>
        </a:prstGeom>
        <a:solidFill>
          <a:schemeClr val="accent6"/>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A1B2D8-AA5E-41D6-8082-26DBE4EDB04D}">
      <dsp:nvSpPr>
        <dsp:cNvPr id="0" name=""/>
        <dsp:cNvSpPr/>
      </dsp:nvSpPr>
      <dsp:spPr>
        <a:xfrm>
          <a:off x="505949" y="2861588"/>
          <a:ext cx="2772248" cy="1760377"/>
        </a:xfrm>
        <a:prstGeom prst="roundRect">
          <a:avLst>
            <a:gd name="adj" fmla="val 10000"/>
          </a:avLst>
        </a:prstGeom>
        <a:solidFill>
          <a:schemeClr val="accent6">
            <a:lumMod val="60000"/>
            <a:lumOff val="40000"/>
            <a:alpha val="90000"/>
          </a:schemeClr>
        </a:solidFill>
        <a:ln w="264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fr-FR" sz="2600" kern="1200" dirty="0" smtClean="0"/>
            <a:t>Choix (</a:t>
          </a:r>
          <a:r>
            <a:rPr lang="fr-FR" sz="2600" kern="1200" dirty="0" err="1" smtClean="0"/>
            <a:t>Galiani</a:t>
          </a:r>
          <a:r>
            <a:rPr lang="fr-FR" sz="2600" kern="1200" dirty="0" smtClean="0"/>
            <a:t>, 2011)</a:t>
          </a:r>
          <a:endParaRPr lang="fr-FR" sz="2600" kern="1200" dirty="0"/>
        </a:p>
      </dsp:txBody>
      <dsp:txXfrm>
        <a:off x="557509" y="2913148"/>
        <a:ext cx="2669128" cy="1657257"/>
      </dsp:txXfrm>
    </dsp:sp>
    <dsp:sp modelId="{029B5F0B-4AB2-43F3-8011-F1D28FC17894}">
      <dsp:nvSpPr>
        <dsp:cNvPr id="0" name=""/>
        <dsp:cNvSpPr/>
      </dsp:nvSpPr>
      <dsp:spPr>
        <a:xfrm>
          <a:off x="3586225" y="2568962"/>
          <a:ext cx="2772248" cy="1760377"/>
        </a:xfrm>
        <a:prstGeom prst="roundRect">
          <a:avLst>
            <a:gd name="adj" fmla="val 10000"/>
          </a:avLst>
        </a:prstGeom>
        <a:solidFill>
          <a:schemeClr val="tx2">
            <a:lumMod val="5000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57F754-C45B-4405-BACE-2FE849E893A5}">
      <dsp:nvSpPr>
        <dsp:cNvPr id="0" name=""/>
        <dsp:cNvSpPr/>
      </dsp:nvSpPr>
      <dsp:spPr>
        <a:xfrm>
          <a:off x="3894253" y="2861588"/>
          <a:ext cx="2772248" cy="1760377"/>
        </a:xfrm>
        <a:prstGeom prst="roundRect">
          <a:avLst>
            <a:gd name="adj" fmla="val 10000"/>
          </a:avLst>
        </a:prstGeom>
        <a:solidFill>
          <a:schemeClr val="tx2">
            <a:lumMod val="20000"/>
            <a:lumOff val="80000"/>
            <a:alpha val="90000"/>
          </a:schemeClr>
        </a:solidFill>
        <a:ln w="264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fr-FR" sz="2600" kern="1200" smtClean="0">
              <a:solidFill>
                <a:schemeClr val="tx1"/>
              </a:solidFill>
            </a:rPr>
            <a:t>Contrainte (Rhomari, 2015)</a:t>
          </a:r>
          <a:endParaRPr lang="fr-FR" sz="2600" kern="1200" dirty="0">
            <a:solidFill>
              <a:schemeClr val="tx1"/>
            </a:solidFill>
          </a:endParaRPr>
        </a:p>
      </dsp:txBody>
      <dsp:txXfrm>
        <a:off x="3945813" y="2913148"/>
        <a:ext cx="2669128" cy="165725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965569-8E09-410E-89EF-389DB7DE7B23}" type="datetimeFigureOut">
              <a:rPr lang="fr-FR" smtClean="0"/>
              <a:pPr/>
              <a:t>05/03/2017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E5627-3A82-4E04-9F6C-72535FAECB5F}" type="slidenum">
              <a:rPr lang="fr-FR" smtClean="0"/>
              <a:pPr/>
              <a:t>‹N°›</a:t>
            </a:fld>
            <a:endParaRPr lang="fr-FR"/>
          </a:p>
        </p:txBody>
      </p:sp>
    </p:spTree>
    <p:extLst>
      <p:ext uri="{BB962C8B-B14F-4D97-AF65-F5344CB8AC3E}">
        <p14:creationId xmlns:p14="http://schemas.microsoft.com/office/powerpoint/2010/main" xmlns="" val="1446888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L’informel est marqué par un faible niveau de couverture sociale, des études précédentes ont montrées que ce faible</a:t>
            </a:r>
            <a:r>
              <a:rPr lang="fr-FR" baseline="0" dirty="0" smtClean="0"/>
              <a:t> niveau est dû a une incompatibilité entre les préférences de cette tranche  de la population et les services proposés, raison pour laquelle nous allons nous intéresser aux préférences de ces personnes, nous comptons donc proposer un autre système notamment un système de retraite compatibles avec ces attentes.</a:t>
            </a:r>
            <a:endParaRPr lang="fr-FR" dirty="0"/>
          </a:p>
        </p:txBody>
      </p:sp>
      <p:sp>
        <p:nvSpPr>
          <p:cNvPr id="4" name="Espace réservé du numéro de diapositive 3"/>
          <p:cNvSpPr>
            <a:spLocks noGrp="1"/>
          </p:cNvSpPr>
          <p:nvPr>
            <p:ph type="sldNum" sz="quarter" idx="10"/>
          </p:nvPr>
        </p:nvSpPr>
        <p:spPr/>
        <p:txBody>
          <a:bodyPr/>
          <a:lstStyle/>
          <a:p>
            <a:fld id="{7BCE5627-3A82-4E04-9F6C-72535FAECB5F}" type="slidenum">
              <a:rPr lang="fr-FR" smtClean="0"/>
              <a:pPr/>
              <a:t>3</a:t>
            </a:fld>
            <a:endParaRPr lang="fr-FR"/>
          </a:p>
        </p:txBody>
      </p:sp>
    </p:spTree>
    <p:extLst>
      <p:ext uri="{BB962C8B-B14F-4D97-AF65-F5344CB8AC3E}">
        <p14:creationId xmlns:p14="http://schemas.microsoft.com/office/powerpoint/2010/main" xmlns="" val="3293244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Ceci à travers une enquête sur les préférences déclarées, où on</a:t>
            </a:r>
            <a:r>
              <a:rPr lang="fr-FR" baseline="0" dirty="0" smtClean="0"/>
              <a:t> proposera différents systèmes, chaque système ayant des niveaux d’attributs différents, les individus devant choisir celui leur procurant un maximum d’utilité ce qui nous permettra de mieux connaitre leur préférences.</a:t>
            </a:r>
            <a:endParaRPr lang="fr-FR" dirty="0" smtClean="0"/>
          </a:p>
        </p:txBody>
      </p:sp>
      <p:sp>
        <p:nvSpPr>
          <p:cNvPr id="4" name="Espace réservé du numéro de diapositive 3"/>
          <p:cNvSpPr>
            <a:spLocks noGrp="1"/>
          </p:cNvSpPr>
          <p:nvPr>
            <p:ph type="sldNum" sz="quarter" idx="10"/>
          </p:nvPr>
        </p:nvSpPr>
        <p:spPr/>
        <p:txBody>
          <a:bodyPr/>
          <a:lstStyle/>
          <a:p>
            <a:fld id="{7BCE5627-3A82-4E04-9F6C-72535FAECB5F}" type="slidenum">
              <a:rPr lang="fr-FR" smtClean="0"/>
              <a:pPr/>
              <a:t>5</a:t>
            </a:fld>
            <a:endParaRPr lang="fr-FR"/>
          </a:p>
        </p:txBody>
      </p:sp>
    </p:spTree>
    <p:extLst>
      <p:ext uri="{BB962C8B-B14F-4D97-AF65-F5344CB8AC3E}">
        <p14:creationId xmlns:p14="http://schemas.microsoft.com/office/powerpoint/2010/main" xmlns="" val="1089393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smtClean="0"/>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B8D4EF-883B-4812-A056-F849AE242458}" type="slidenum">
              <a:rPr lang="fr-FR" smtClean="0"/>
              <a:pPr/>
              <a:t>‹N°›</a:t>
            </a:fld>
            <a:endParaRPr lang="fr-F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B8D4EF-883B-4812-A056-F849AE24245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B8D4EF-883B-4812-A056-F849AE24245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B8D4EF-883B-4812-A056-F849AE24245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B8D4EF-883B-4812-A056-F849AE242458}" type="slidenum">
              <a:rPr lang="fr-FR" smtClean="0"/>
              <a:pPr/>
              <a:t>‹N°›</a:t>
            </a:fld>
            <a:endParaRPr lang="fr-F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7B8D4EF-883B-4812-A056-F849AE24245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7B8D4EF-883B-4812-A056-F849AE242458}" type="slidenum">
              <a:rPr lang="fr-FR" smtClean="0"/>
              <a:pPr/>
              <a:t>‹N°›</a:t>
            </a:fld>
            <a:endParaRPr lang="fr-F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7B8D4EF-883B-4812-A056-F849AE24245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7B8D4EF-883B-4812-A056-F849AE24245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7B8D4EF-883B-4812-A056-F849AE242458}" type="slidenum">
              <a:rPr lang="fr-FR" smtClean="0"/>
              <a:pPr/>
              <a:t>‹N°›</a:t>
            </a:fld>
            <a:endParaRPr lang="fr-F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C64228A-16A4-4149-9C64-7AAC31241433}" type="datetimeFigureOut">
              <a:rPr lang="fr-FR" smtClean="0"/>
              <a:pPr/>
              <a:t>05/03/2017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7B8D4EF-883B-4812-A056-F849AE24245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BC64228A-16A4-4149-9C64-7AAC31241433}" type="datetimeFigureOut">
              <a:rPr lang="fr-FR" smtClean="0"/>
              <a:pPr/>
              <a:t>05/03/2017</a:t>
            </a:fld>
            <a:endParaRPr lang="fr-F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fr-F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7B8D4EF-883B-4812-A056-F849AE24245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dz/url?sa=i&amp;rct=j&amp;q=&amp;esrc=s&amp;source=images&amp;cd=&amp;ved=0ahUKEwjoy_rB0arSAhUD6xQKHZJNAs8QjRwIBw&amp;url=https://fonctionpublique.gouv.cd/&amp;psig=AFQjCNGvKHxA9_Z9Z03CRS5kggn9ejVebg&amp;ust=1488091103631123"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7100" y="1523810"/>
            <a:ext cx="8964488" cy="1999233"/>
          </a:xfrm>
        </p:spPr>
        <p:txBody>
          <a:bodyPr/>
          <a:lstStyle/>
          <a:p>
            <a:r>
              <a:rPr lang="fr-FR" sz="4800" dirty="0" smtClean="0"/>
              <a:t/>
            </a:r>
            <a:br>
              <a:rPr lang="fr-FR" sz="4800" dirty="0" smtClean="0"/>
            </a:br>
            <a:r>
              <a:rPr lang="fr-FR" sz="4800" dirty="0" smtClean="0"/>
              <a:t>L’emploi informel: entre choix et contrainte </a:t>
            </a:r>
            <a:endParaRPr lang="fr-FR" sz="4800" i="1" dirty="0"/>
          </a:p>
        </p:txBody>
      </p:sp>
      <p:sp>
        <p:nvSpPr>
          <p:cNvPr id="3" name="Sous-titre 2"/>
          <p:cNvSpPr>
            <a:spLocks noGrp="1"/>
          </p:cNvSpPr>
          <p:nvPr>
            <p:ph type="subTitle" idx="1"/>
          </p:nvPr>
        </p:nvSpPr>
        <p:spPr>
          <a:xfrm>
            <a:off x="1835696" y="4437112"/>
            <a:ext cx="6912768" cy="1368152"/>
          </a:xfrm>
        </p:spPr>
        <p:txBody>
          <a:bodyPr/>
          <a:lstStyle/>
          <a:p>
            <a:endParaRPr lang="fr-FR" dirty="0" smtClean="0"/>
          </a:p>
          <a:p>
            <a:r>
              <a:rPr lang="fr-FR" dirty="0" smtClean="0"/>
              <a:t>GHEROUFELLA Maya (doctorante ENSSEA)</a:t>
            </a:r>
          </a:p>
          <a:p>
            <a:r>
              <a:rPr lang="fr-FR" dirty="0" smtClean="0"/>
              <a:t>MEROUANI Walid (Maître de recherche CREAD)</a:t>
            </a:r>
            <a:endParaRPr lang="fr-FR" dirty="0"/>
          </a:p>
        </p:txBody>
      </p:sp>
      <p:pic>
        <p:nvPicPr>
          <p:cNvPr id="4" name="Image 16" descr="http://www.cread.dz/images/logo.png"/>
          <p:cNvPicPr/>
          <p:nvPr/>
        </p:nvPicPr>
        <p:blipFill>
          <a:blip r:embed="rId2"/>
          <a:srcRect l="3816" r="67232"/>
          <a:stretch>
            <a:fillRect/>
          </a:stretch>
        </p:blipFill>
        <p:spPr bwMode="auto">
          <a:xfrm>
            <a:off x="323528" y="785794"/>
            <a:ext cx="1453486" cy="736979"/>
          </a:xfrm>
          <a:prstGeom prst="rect">
            <a:avLst/>
          </a:prstGeom>
          <a:noFill/>
        </p:spPr>
      </p:pic>
      <p:pic>
        <p:nvPicPr>
          <p:cNvPr id="5" name="irc_mi" descr="Résultat de recherche d'images pour &quot;SIGLE PNUD&quot;">
            <a:hlinkClick r:id="rId3"/>
          </p:cNvPr>
          <p:cNvPicPr/>
          <p:nvPr/>
        </p:nvPicPr>
        <p:blipFill>
          <a:blip r:embed="rId4"/>
          <a:srcRect/>
          <a:stretch>
            <a:fillRect/>
          </a:stretch>
        </p:blipFill>
        <p:spPr bwMode="auto">
          <a:xfrm>
            <a:off x="3491880" y="835314"/>
            <a:ext cx="1684078" cy="627797"/>
          </a:xfrm>
          <a:prstGeom prst="rect">
            <a:avLst/>
          </a:prstGeom>
          <a:noFill/>
          <a:ln w="9525">
            <a:noFill/>
            <a:miter lim="800000"/>
            <a:headEnd/>
            <a:tailEnd/>
          </a:ln>
        </p:spPr>
      </p:pic>
      <p:pic>
        <p:nvPicPr>
          <p:cNvPr id="6" name="Image 18" descr="G:\logo3 - Copie.png"/>
          <p:cNvPicPr/>
          <p:nvPr/>
        </p:nvPicPr>
        <p:blipFill>
          <a:blip r:embed="rId5" cstate="print"/>
          <a:srcRect/>
          <a:stretch>
            <a:fillRect/>
          </a:stretch>
        </p:blipFill>
        <p:spPr bwMode="auto">
          <a:xfrm>
            <a:off x="6876256" y="748135"/>
            <a:ext cx="1761983" cy="750626"/>
          </a:xfrm>
          <a:prstGeom prst="rect">
            <a:avLst/>
          </a:prstGeom>
          <a:noFill/>
          <a:ln w="9525">
            <a:noFill/>
            <a:miter lim="800000"/>
            <a:headEnd/>
            <a:tailEnd/>
          </a:ln>
        </p:spPr>
      </p:pic>
    </p:spTree>
    <p:extLst>
      <p:ext uri="{BB962C8B-B14F-4D97-AF65-F5344CB8AC3E}">
        <p14:creationId xmlns:p14="http://schemas.microsoft.com/office/powerpoint/2010/main" xmlns="" val="295672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3400"/>
            <a:ext cx="8229600" cy="663352"/>
          </a:xfrm>
        </p:spPr>
        <p:txBody>
          <a:bodyPr>
            <a:normAutofit fontScale="90000"/>
          </a:bodyPr>
          <a:lstStyle/>
          <a:p>
            <a:r>
              <a:rPr lang="fr-FR" dirty="0" smtClean="0"/>
              <a:t>INTRODUCTION</a:t>
            </a:r>
            <a:endParaRPr lang="fr-FR" dirty="0"/>
          </a:p>
        </p:txBody>
      </p:sp>
      <p:sp>
        <p:nvSpPr>
          <p:cNvPr id="3" name="Espace réservé du contenu 2"/>
          <p:cNvSpPr>
            <a:spLocks noGrp="1"/>
          </p:cNvSpPr>
          <p:nvPr>
            <p:ph idx="1"/>
          </p:nvPr>
        </p:nvSpPr>
        <p:spPr>
          <a:xfrm>
            <a:off x="457200" y="1412776"/>
            <a:ext cx="8229600" cy="5064224"/>
          </a:xfrm>
        </p:spPr>
        <p:txBody>
          <a:bodyPr/>
          <a:lstStyle/>
          <a:p>
            <a:pPr>
              <a:buNone/>
            </a:pPr>
            <a:endParaRPr lang="fr-FR" dirty="0" smtClean="0"/>
          </a:p>
          <a:p>
            <a:pPr>
              <a:buNone/>
            </a:pPr>
            <a:r>
              <a:rPr lang="fr-FR" dirty="0" smtClean="0"/>
              <a:t> </a:t>
            </a:r>
            <a:endParaRPr lang="fr-FR" dirty="0"/>
          </a:p>
        </p:txBody>
      </p:sp>
      <p:graphicFrame>
        <p:nvGraphicFramePr>
          <p:cNvPr id="4" name="Diagramme 3"/>
          <p:cNvGraphicFramePr/>
          <p:nvPr>
            <p:extLst>
              <p:ext uri="{D42A27DB-BD31-4B8C-83A1-F6EECF244321}">
                <p14:modId xmlns:p14="http://schemas.microsoft.com/office/powerpoint/2010/main" xmlns="" val="3749854167"/>
              </p:ext>
            </p:extLst>
          </p:nvPr>
        </p:nvGraphicFramePr>
        <p:xfrm>
          <a:off x="755576" y="1397000"/>
          <a:ext cx="6864424"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a:bodyPr>
          <a:lstStyle/>
          <a:p>
            <a:pPr marL="0" indent="0" algn="ctr">
              <a:buNone/>
            </a:pPr>
            <a:endParaRPr lang="fr-FR" dirty="0"/>
          </a:p>
          <a:p>
            <a:pPr marL="0" indent="0" algn="ctr">
              <a:buNone/>
            </a:pPr>
            <a:endParaRPr lang="fr-FR" dirty="0" smtClean="0"/>
          </a:p>
          <a:p>
            <a:pPr marL="0" indent="0" algn="ctr">
              <a:buNone/>
            </a:pPr>
            <a:endParaRPr lang="fr-FR" dirty="0"/>
          </a:p>
          <a:p>
            <a:pPr marL="0" indent="0" algn="ctr">
              <a:buNone/>
            </a:pPr>
            <a:endParaRPr lang="fr-FR" dirty="0" smtClean="0"/>
          </a:p>
          <a:p>
            <a:pPr marL="0" indent="0" algn="ctr">
              <a:buNone/>
            </a:pPr>
            <a:endParaRPr lang="fr-FR" dirty="0"/>
          </a:p>
          <a:p>
            <a:pPr marL="0" indent="0" algn="ctr">
              <a:buNone/>
            </a:pPr>
            <a:endParaRPr lang="fr-FR" dirty="0" smtClean="0"/>
          </a:p>
          <a:p>
            <a:pPr marL="0" indent="0" algn="ctr">
              <a:buNone/>
            </a:pPr>
            <a:endParaRPr lang="fr-FR" dirty="0"/>
          </a:p>
          <a:p>
            <a:pPr marL="0" indent="0" algn="ctr">
              <a:buNone/>
            </a:pPr>
            <a:endParaRPr lang="fr-FR" dirty="0" smtClean="0"/>
          </a:p>
          <a:p>
            <a:pPr marL="0" indent="0">
              <a:buNone/>
            </a:pPr>
            <a:r>
              <a:rPr lang="fr-FR" sz="2000" b="1" dirty="0" smtClean="0"/>
              <a:t>(MEROUANI et </a:t>
            </a:r>
            <a:r>
              <a:rPr lang="fr-FR" sz="2000" b="1" i="1" dirty="0" smtClean="0"/>
              <a:t>al; 2016)</a:t>
            </a:r>
            <a:endParaRPr lang="fr-FR" sz="2000" b="1" i="1" dirty="0"/>
          </a:p>
        </p:txBody>
      </p:sp>
      <p:grpSp>
        <p:nvGrpSpPr>
          <p:cNvPr id="7" name="Groupe 6"/>
          <p:cNvGrpSpPr/>
          <p:nvPr/>
        </p:nvGrpSpPr>
        <p:grpSpPr>
          <a:xfrm>
            <a:off x="1403648" y="2237925"/>
            <a:ext cx="2214735" cy="2521077"/>
            <a:chOff x="125017" y="3933055"/>
            <a:chExt cx="2214735" cy="2521077"/>
          </a:xfrm>
        </p:grpSpPr>
        <p:sp>
          <p:nvSpPr>
            <p:cNvPr id="6" name="Organigramme : Extraire 5"/>
            <p:cNvSpPr/>
            <p:nvPr/>
          </p:nvSpPr>
          <p:spPr>
            <a:xfrm rot="5400000">
              <a:off x="21738" y="4136119"/>
              <a:ext cx="2521077" cy="2114950"/>
            </a:xfrm>
            <a:prstGeom prst="flowChartExtra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
          <p:nvSpPr>
            <p:cNvPr id="4" name="ZoneTexte 3"/>
            <p:cNvSpPr txBox="1"/>
            <p:nvPr/>
          </p:nvSpPr>
          <p:spPr>
            <a:xfrm>
              <a:off x="125017" y="4859578"/>
              <a:ext cx="2105793" cy="523220"/>
            </a:xfrm>
            <a:prstGeom prst="rect">
              <a:avLst/>
            </a:prstGeom>
            <a:noFill/>
          </p:spPr>
          <p:txBody>
            <a:bodyPr wrap="square" rtlCol="0">
              <a:spAutoFit/>
            </a:bodyPr>
            <a:lstStyle/>
            <a:p>
              <a:r>
                <a:rPr lang="fr-FR" sz="2800" dirty="0" smtClean="0"/>
                <a:t>Préférences</a:t>
              </a:r>
              <a:endParaRPr lang="fr-FR" sz="2800" dirty="0"/>
            </a:p>
          </p:txBody>
        </p:sp>
      </p:grpSp>
      <p:grpSp>
        <p:nvGrpSpPr>
          <p:cNvPr id="9" name="Groupe 8"/>
          <p:cNvGrpSpPr/>
          <p:nvPr/>
        </p:nvGrpSpPr>
        <p:grpSpPr>
          <a:xfrm>
            <a:off x="3618383" y="2634368"/>
            <a:ext cx="4392488" cy="1728192"/>
            <a:chOff x="2627784" y="4005064"/>
            <a:chExt cx="4392488" cy="1728192"/>
          </a:xfrm>
        </p:grpSpPr>
        <p:sp>
          <p:nvSpPr>
            <p:cNvPr id="8" name="Organigramme : Données stockées 7"/>
            <p:cNvSpPr/>
            <p:nvPr/>
          </p:nvSpPr>
          <p:spPr>
            <a:xfrm>
              <a:off x="2627784" y="4005064"/>
              <a:ext cx="4392488" cy="1728192"/>
            </a:xfrm>
            <a:prstGeom prst="flowChartOnlineStorag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5" name="ZoneTexte 4"/>
            <p:cNvSpPr txBox="1"/>
            <p:nvPr/>
          </p:nvSpPr>
          <p:spPr>
            <a:xfrm>
              <a:off x="2843808" y="4392106"/>
              <a:ext cx="3744416" cy="954107"/>
            </a:xfrm>
            <a:prstGeom prst="rect">
              <a:avLst/>
            </a:prstGeom>
            <a:noFill/>
          </p:spPr>
          <p:txBody>
            <a:bodyPr wrap="square" rtlCol="0">
              <a:spAutoFit/>
            </a:bodyPr>
            <a:lstStyle/>
            <a:p>
              <a:r>
                <a:rPr lang="fr-FR" sz="2800" dirty="0" smtClean="0"/>
                <a:t>Caractéristiques du système actuel</a:t>
              </a:r>
            </a:p>
          </p:txBody>
        </p:sp>
      </p:grpSp>
      <p:sp>
        <p:nvSpPr>
          <p:cNvPr id="10" name="ZoneTexte 9"/>
          <p:cNvSpPr txBox="1"/>
          <p:nvPr/>
        </p:nvSpPr>
        <p:spPr>
          <a:xfrm>
            <a:off x="2123728" y="4528170"/>
            <a:ext cx="2736304" cy="461665"/>
          </a:xfrm>
          <a:prstGeom prst="rect">
            <a:avLst/>
          </a:prstGeom>
          <a:noFill/>
        </p:spPr>
        <p:txBody>
          <a:bodyPr wrap="square" rtlCol="0">
            <a:spAutoFit/>
          </a:bodyPr>
          <a:lstStyle/>
          <a:p>
            <a:r>
              <a:rPr lang="fr-FR" sz="2400" b="1" dirty="0" smtClean="0">
                <a:solidFill>
                  <a:srgbClr val="FF0000"/>
                </a:solidFill>
              </a:rPr>
              <a:t>INCOMPATIBLES </a:t>
            </a:r>
            <a:endParaRPr lang="fr-FR" sz="2400" b="1" dirty="0">
              <a:solidFill>
                <a:srgbClr val="FF0000"/>
              </a:solidFill>
            </a:endParaRPr>
          </a:p>
        </p:txBody>
      </p:sp>
    </p:spTree>
    <p:extLst>
      <p:ext uri="{BB962C8B-B14F-4D97-AF65-F5344CB8AC3E}">
        <p14:creationId xmlns:p14="http://schemas.microsoft.com/office/powerpoint/2010/main" xmlns="" val="395767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2"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1+#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a:t>
            </a:r>
            <a:endParaRPr lang="fr-FR" dirty="0"/>
          </a:p>
        </p:txBody>
      </p:sp>
      <p:sp>
        <p:nvSpPr>
          <p:cNvPr id="3" name="Espace réservé du contenu 2"/>
          <p:cNvSpPr>
            <a:spLocks noGrp="1"/>
          </p:cNvSpPr>
          <p:nvPr>
            <p:ph idx="1"/>
          </p:nvPr>
        </p:nvSpPr>
        <p:spPr>
          <a:xfrm>
            <a:off x="395536" y="2348880"/>
            <a:ext cx="8229600" cy="1656184"/>
          </a:xfrm>
        </p:spPr>
        <p:txBody>
          <a:bodyPr>
            <a:normAutofit fontScale="47500" lnSpcReduction="20000"/>
          </a:bodyPr>
          <a:lstStyle/>
          <a:p>
            <a:pPr algn="ctr">
              <a:buNone/>
            </a:pPr>
            <a:endParaRPr lang="fr-FR" sz="4000" dirty="0" smtClean="0"/>
          </a:p>
          <a:p>
            <a:pPr algn="ctr">
              <a:buNone/>
            </a:pPr>
            <a:endParaRPr lang="fr-FR" sz="6300" dirty="0" smtClean="0"/>
          </a:p>
          <a:p>
            <a:pPr algn="ctr">
              <a:buNone/>
            </a:pPr>
            <a:r>
              <a:rPr lang="fr-FR" sz="6300" b="1" dirty="0" smtClean="0"/>
              <a:t>Une approche par méthode des préférences déclarées</a:t>
            </a:r>
            <a:endParaRPr lang="fr-FR" sz="63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548680"/>
            <a:ext cx="8784976" cy="1512168"/>
          </a:xfrm>
        </p:spPr>
        <p:txBody>
          <a:bodyPr>
            <a:normAutofit fontScale="90000"/>
          </a:bodyPr>
          <a:lstStyle/>
          <a:p>
            <a:r>
              <a:rPr lang="fr-FR" dirty="0"/>
              <a:t>Enquête sur les préférences déclarées (</a:t>
            </a:r>
            <a:r>
              <a:rPr lang="fr-FR" dirty="0" err="1"/>
              <a:t>Discrete</a:t>
            </a:r>
            <a:r>
              <a:rPr lang="fr-FR" dirty="0"/>
              <a:t> </a:t>
            </a:r>
            <a:r>
              <a:rPr lang="fr-FR" dirty="0" err="1"/>
              <a:t>choice</a:t>
            </a:r>
            <a:r>
              <a:rPr lang="fr-FR" dirty="0"/>
              <a:t> </a:t>
            </a:r>
            <a:r>
              <a:rPr lang="fr-FR" dirty="0" err="1"/>
              <a:t>experiment</a:t>
            </a:r>
            <a:r>
              <a:rPr lang="fr-FR" dirty="0"/>
              <a:t> : DCE) -1/2-</a:t>
            </a:r>
            <a:br>
              <a:rPr lang="fr-FR" dirty="0"/>
            </a:br>
            <a:r>
              <a:rPr lang="fr-FR" dirty="0" smtClean="0"/>
              <a:t>(</a:t>
            </a:r>
            <a:r>
              <a:rPr lang="fr-FR" sz="3200" dirty="0"/>
              <a:t>Jordan J </a:t>
            </a:r>
            <a:r>
              <a:rPr lang="fr-FR" sz="3200" dirty="0" err="1"/>
              <a:t>Louviere</a:t>
            </a:r>
            <a:r>
              <a:rPr lang="fr-FR" sz="3200" dirty="0"/>
              <a:t> et </a:t>
            </a:r>
            <a:r>
              <a:rPr lang="fr-FR" sz="3200" i="1" dirty="0"/>
              <a:t>al</a:t>
            </a:r>
            <a:r>
              <a:rPr lang="fr-FR" sz="3200" dirty="0"/>
              <a:t>  </a:t>
            </a:r>
            <a:r>
              <a:rPr lang="fr-FR" sz="3200" dirty="0" smtClean="0"/>
              <a:t>2010)</a:t>
            </a:r>
            <a:endParaRPr lang="fr-FR" dirty="0">
              <a:solidFill>
                <a:srgbClr val="FF0000"/>
              </a:solidFill>
            </a:endParaRPr>
          </a:p>
        </p:txBody>
      </p:sp>
      <p:sp>
        <p:nvSpPr>
          <p:cNvPr id="3" name="Espace réservé du contenu 2"/>
          <p:cNvSpPr>
            <a:spLocks noGrp="1"/>
          </p:cNvSpPr>
          <p:nvPr>
            <p:ph sz="half" idx="1"/>
          </p:nvPr>
        </p:nvSpPr>
        <p:spPr>
          <a:xfrm>
            <a:off x="179511" y="1772816"/>
            <a:ext cx="8497847" cy="4968552"/>
          </a:xfrm>
        </p:spPr>
        <p:txBody>
          <a:bodyPr>
            <a:normAutofit fontScale="92500" lnSpcReduction="20000"/>
          </a:bodyPr>
          <a:lstStyle/>
          <a:p>
            <a:pPr marL="0" indent="0" algn="ctr">
              <a:buNone/>
            </a:pPr>
            <a:endParaRPr lang="fr-FR" sz="2400" b="1" u="sng" dirty="0" smtClean="0"/>
          </a:p>
          <a:p>
            <a:pPr marL="0" indent="0" algn="ctr">
              <a:buNone/>
            </a:pPr>
            <a:r>
              <a:rPr lang="fr-FR" b="1" u="sng" dirty="0" smtClean="0"/>
              <a:t>SCENARIOS</a:t>
            </a:r>
            <a:r>
              <a:rPr lang="fr-FR" dirty="0" smtClean="0"/>
              <a:t> (Systèmes de retraite fictifs)</a:t>
            </a:r>
          </a:p>
          <a:p>
            <a:pPr marL="0" indent="0" algn="ctr">
              <a:buNone/>
            </a:pPr>
            <a:endParaRPr lang="fr-FR" dirty="0"/>
          </a:p>
          <a:p>
            <a:pPr marL="269875" indent="-185738">
              <a:buFontTx/>
              <a:buChar char="-"/>
            </a:pPr>
            <a:r>
              <a:rPr lang="fr-FR" dirty="0" smtClean="0"/>
              <a:t>Paramètres du système de </a:t>
            </a:r>
            <a:r>
              <a:rPr lang="fr-FR" dirty="0"/>
              <a:t>retraite (Attributs</a:t>
            </a:r>
            <a:r>
              <a:rPr lang="fr-FR" dirty="0" smtClean="0"/>
              <a:t>)</a:t>
            </a:r>
          </a:p>
          <a:p>
            <a:pPr marL="269875" indent="-185738">
              <a:buFontTx/>
              <a:buChar char="-"/>
            </a:pPr>
            <a:r>
              <a:rPr lang="fr-FR" dirty="0" smtClean="0"/>
              <a:t>Niveaux d’attributs </a:t>
            </a:r>
          </a:p>
          <a:p>
            <a:pPr marL="269875" indent="-185738">
              <a:buFontTx/>
              <a:buChar char="-"/>
            </a:pPr>
            <a:r>
              <a:rPr lang="fr-FR" dirty="0" smtClean="0"/>
              <a:t>Combinaisons</a:t>
            </a:r>
          </a:p>
          <a:p>
            <a:pPr marL="84137" indent="0">
              <a:buNone/>
            </a:pPr>
            <a:endParaRPr lang="fr-FR" dirty="0" smtClean="0"/>
          </a:p>
          <a:p>
            <a:pPr marL="84137" indent="0">
              <a:buNone/>
            </a:pPr>
            <a:endParaRPr lang="fr-FR" dirty="0" smtClean="0"/>
          </a:p>
          <a:p>
            <a:pPr marL="84137" indent="0">
              <a:buNone/>
            </a:pPr>
            <a:endParaRPr lang="fr-FR" dirty="0"/>
          </a:p>
          <a:p>
            <a:pPr marL="84137" indent="0">
              <a:buNone/>
            </a:pPr>
            <a:endParaRPr lang="fr-FR" dirty="0" smtClean="0"/>
          </a:p>
          <a:p>
            <a:pPr marL="84137" indent="0">
              <a:buNone/>
            </a:pPr>
            <a:endParaRPr lang="fr-FR" dirty="0"/>
          </a:p>
          <a:p>
            <a:pPr marL="84137" indent="0">
              <a:buNone/>
            </a:pPr>
            <a:r>
              <a:rPr lang="fr-FR" dirty="0" smtClean="0"/>
              <a:t> </a:t>
            </a:r>
            <a:endParaRPr lang="fr-FR" dirty="0"/>
          </a:p>
          <a:p>
            <a:endParaRPr lang="fr-FR" dirty="0"/>
          </a:p>
        </p:txBody>
      </p:sp>
      <p:sp>
        <p:nvSpPr>
          <p:cNvPr id="9" name="ZoneTexte 8"/>
          <p:cNvSpPr txBox="1"/>
          <p:nvPr/>
        </p:nvSpPr>
        <p:spPr>
          <a:xfrm>
            <a:off x="6772076" y="4817168"/>
            <a:ext cx="2232249" cy="1015663"/>
          </a:xfrm>
          <a:prstGeom prst="rect">
            <a:avLst/>
          </a:prstGeom>
          <a:noFill/>
          <a:ln w="19050">
            <a:solidFill>
              <a:schemeClr val="tx1">
                <a:lumMod val="50000"/>
                <a:lumOff val="50000"/>
              </a:schemeClr>
            </a:solidFill>
          </a:ln>
        </p:spPr>
        <p:txBody>
          <a:bodyPr wrap="square" rtlCol="0">
            <a:spAutoFit/>
          </a:bodyPr>
          <a:lstStyle/>
          <a:p>
            <a:pPr algn="ctr"/>
            <a:r>
              <a:rPr lang="fr-FR" sz="2000" b="1" dirty="0" smtClean="0"/>
              <a:t>72 scénarios</a:t>
            </a:r>
          </a:p>
          <a:p>
            <a:pPr algn="ctr"/>
            <a:r>
              <a:rPr lang="fr-FR" sz="2000" b="1" dirty="0" smtClean="0"/>
              <a:t> (systèmes de retraite)</a:t>
            </a:r>
            <a:endParaRPr lang="fr-FR" sz="2000" b="1" dirty="0"/>
          </a:p>
        </p:txBody>
      </p:sp>
      <p:graphicFrame>
        <p:nvGraphicFramePr>
          <p:cNvPr id="4" name="Tableau 3"/>
          <p:cNvGraphicFramePr>
            <a:graphicFrameLocks noGrp="1"/>
          </p:cNvGraphicFramePr>
          <p:nvPr>
            <p:extLst>
              <p:ext uri="{D42A27DB-BD31-4B8C-83A1-F6EECF244321}">
                <p14:modId xmlns:p14="http://schemas.microsoft.com/office/powerpoint/2010/main" xmlns="" val="3700043331"/>
              </p:ext>
            </p:extLst>
          </p:nvPr>
        </p:nvGraphicFramePr>
        <p:xfrm>
          <a:off x="179512" y="4548613"/>
          <a:ext cx="4979824" cy="1507188"/>
        </p:xfrm>
        <a:graphic>
          <a:graphicData uri="http://schemas.openxmlformats.org/drawingml/2006/table">
            <a:tbl>
              <a:tblPr/>
              <a:tblGrid>
                <a:gridCol w="2015336"/>
                <a:gridCol w="997836"/>
                <a:gridCol w="1008959"/>
                <a:gridCol w="957693"/>
              </a:tblGrid>
              <a:tr h="376797">
                <a:tc>
                  <a:txBody>
                    <a:bodyPr/>
                    <a:lstStyle/>
                    <a:p>
                      <a:pPr algn="l" fontAlgn="b"/>
                      <a:r>
                        <a:rPr lang="fr-FR" sz="1800" b="1" kern="1200" dirty="0" smtClean="0">
                          <a:solidFill>
                            <a:schemeClr val="tx1"/>
                          </a:solidFill>
                          <a:latin typeface="+mn-lt"/>
                          <a:ea typeface="+mn-ea"/>
                          <a:cs typeface="+mn-cs"/>
                        </a:rPr>
                        <a:t>Attributs</a:t>
                      </a:r>
                      <a:endParaRPr lang="fr-FR" sz="1800" b="1" kern="1200" dirty="0">
                        <a:solidFill>
                          <a:schemeClr val="tx1"/>
                        </a:solidFill>
                        <a:latin typeface="+mn-lt"/>
                        <a:ea typeface="+mn-ea"/>
                        <a:cs typeface="+mn-cs"/>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kern="1200">
                          <a:solidFill>
                            <a:schemeClr val="tx1"/>
                          </a:solidFill>
                          <a:latin typeface="+mn-lt"/>
                          <a:ea typeface="+mn-ea"/>
                          <a:cs typeface="+mn-cs"/>
                        </a:rPr>
                        <a:t>Niveau 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kern="1200">
                          <a:solidFill>
                            <a:schemeClr val="tx1"/>
                          </a:solidFill>
                          <a:latin typeface="+mn-lt"/>
                          <a:ea typeface="+mn-ea"/>
                          <a:cs typeface="+mn-cs"/>
                        </a:rPr>
                        <a:t>Niveau 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b="1" kern="1200" dirty="0">
                          <a:solidFill>
                            <a:schemeClr val="tx1"/>
                          </a:solidFill>
                          <a:latin typeface="+mn-lt"/>
                          <a:ea typeface="+mn-ea"/>
                          <a:cs typeface="+mn-cs"/>
                        </a:rPr>
                        <a:t>Niveau 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6797">
                <a:tc>
                  <a:txBody>
                    <a:bodyPr/>
                    <a:lstStyle/>
                    <a:p>
                      <a:pPr algn="l" fontAlgn="b"/>
                      <a:r>
                        <a:rPr lang="fr-FR" sz="1800" b="1" kern="1200" dirty="0" smtClean="0">
                          <a:solidFill>
                            <a:schemeClr val="tx1"/>
                          </a:solidFill>
                          <a:latin typeface="+mn-lt"/>
                          <a:ea typeface="+mn-ea"/>
                          <a:cs typeface="+mn-cs"/>
                        </a:rPr>
                        <a:t>Age </a:t>
                      </a:r>
                      <a:r>
                        <a:rPr lang="fr-FR" sz="1800" b="1" kern="1200" dirty="0">
                          <a:solidFill>
                            <a:schemeClr val="tx1"/>
                          </a:solidFill>
                          <a:latin typeface="+mn-lt"/>
                          <a:ea typeface="+mn-ea"/>
                          <a:cs typeface="+mn-cs"/>
                        </a:rPr>
                        <a:t>de </a:t>
                      </a:r>
                      <a:r>
                        <a:rPr lang="fr-FR" sz="1800" b="1" kern="1200" dirty="0" smtClean="0">
                          <a:solidFill>
                            <a:schemeClr val="tx1"/>
                          </a:solidFill>
                          <a:latin typeface="+mn-lt"/>
                          <a:ea typeface="+mn-ea"/>
                          <a:cs typeface="+mn-cs"/>
                        </a:rPr>
                        <a:t>départ</a:t>
                      </a:r>
                      <a:endParaRPr lang="fr-FR" sz="1800" b="1" kern="1200" dirty="0">
                        <a:solidFill>
                          <a:schemeClr val="tx1"/>
                        </a:solidFill>
                        <a:latin typeface="+mn-lt"/>
                        <a:ea typeface="+mn-ea"/>
                        <a:cs typeface="+mn-cs"/>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kern="1200" dirty="0">
                          <a:solidFill>
                            <a:schemeClr val="tx1"/>
                          </a:solidFill>
                          <a:latin typeface="+mn-lt"/>
                          <a:ea typeface="+mn-ea"/>
                          <a:cs typeface="+mn-cs"/>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kern="1200">
                          <a:solidFill>
                            <a:schemeClr val="tx1"/>
                          </a:solidFill>
                          <a:latin typeface="+mn-lt"/>
                          <a:ea typeface="+mn-ea"/>
                          <a:cs typeface="+mn-cs"/>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kern="1200">
                          <a:solidFill>
                            <a:schemeClr val="tx1"/>
                          </a:solidFill>
                          <a:latin typeface="+mn-lt"/>
                          <a:ea typeface="+mn-ea"/>
                          <a:cs typeface="+mn-cs"/>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6797">
                <a:tc>
                  <a:txBody>
                    <a:bodyPr/>
                    <a:lstStyle/>
                    <a:p>
                      <a:pPr algn="l" fontAlgn="b"/>
                      <a:r>
                        <a:rPr lang="fr-FR" sz="1800" b="1" kern="1200" dirty="0" smtClean="0">
                          <a:solidFill>
                            <a:schemeClr val="tx1"/>
                          </a:solidFill>
                          <a:latin typeface="+mn-lt"/>
                          <a:ea typeface="+mn-ea"/>
                          <a:cs typeface="+mn-cs"/>
                        </a:rPr>
                        <a:t>Taux </a:t>
                      </a:r>
                      <a:r>
                        <a:rPr lang="fr-FR" sz="1800" b="1" kern="1200" dirty="0">
                          <a:solidFill>
                            <a:schemeClr val="tx1"/>
                          </a:solidFill>
                          <a:latin typeface="+mn-lt"/>
                          <a:ea typeface="+mn-ea"/>
                          <a:cs typeface="+mn-cs"/>
                        </a:rPr>
                        <a:t>de cotisation</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kern="1200" dirty="0">
                          <a:solidFill>
                            <a:schemeClr val="tx1"/>
                          </a:solidFill>
                          <a:latin typeface="+mn-lt"/>
                          <a:ea typeface="+mn-ea"/>
                          <a:cs typeface="+mn-cs"/>
                        </a:rPr>
                        <a:t>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kern="1200" dirty="0">
                          <a:solidFill>
                            <a:schemeClr val="tx1"/>
                          </a:solidFill>
                          <a:latin typeface="+mn-lt"/>
                          <a:ea typeface="+mn-ea"/>
                          <a:cs typeface="+mn-cs"/>
                        </a:rPr>
                        <a:t>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kern="1200">
                          <a:solidFill>
                            <a:schemeClr val="tx1"/>
                          </a:solidFill>
                          <a:latin typeface="+mn-lt"/>
                          <a:ea typeface="+mn-ea"/>
                          <a:cs typeface="+mn-cs"/>
                        </a:rPr>
                        <a:t>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6797">
                <a:tc>
                  <a:txBody>
                    <a:bodyPr/>
                    <a:lstStyle/>
                    <a:p>
                      <a:pPr algn="l" fontAlgn="b"/>
                      <a:r>
                        <a:rPr lang="fr-FR" sz="1800" b="1" kern="1200" dirty="0" smtClean="0">
                          <a:solidFill>
                            <a:schemeClr val="tx1"/>
                          </a:solidFill>
                          <a:latin typeface="+mn-lt"/>
                          <a:ea typeface="+mn-ea"/>
                          <a:cs typeface="+mn-cs"/>
                        </a:rPr>
                        <a:t>Taux de pension</a:t>
                      </a:r>
                      <a:endParaRPr lang="fr-FR" sz="1800" b="1" kern="1200" dirty="0">
                        <a:solidFill>
                          <a:schemeClr val="tx1"/>
                        </a:solidFill>
                        <a:latin typeface="+mn-lt"/>
                        <a:ea typeface="+mn-ea"/>
                        <a:cs typeface="+mn-cs"/>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kern="1200" dirty="0" smtClean="0">
                          <a:solidFill>
                            <a:schemeClr val="tx1"/>
                          </a:solidFill>
                          <a:latin typeface="+mn-lt"/>
                          <a:ea typeface="+mn-ea"/>
                          <a:cs typeface="+mn-cs"/>
                        </a:rPr>
                        <a:t>60%</a:t>
                      </a:r>
                      <a:endParaRPr lang="fr-FR" sz="1800" kern="1200" dirty="0">
                        <a:solidFill>
                          <a:schemeClr val="tx1"/>
                        </a:solidFill>
                        <a:latin typeface="+mn-lt"/>
                        <a:ea typeface="+mn-ea"/>
                        <a:cs typeface="+mn-cs"/>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kern="1200" dirty="0" smtClean="0">
                          <a:solidFill>
                            <a:schemeClr val="tx1"/>
                          </a:solidFill>
                          <a:latin typeface="+mn-lt"/>
                          <a:ea typeface="+mn-ea"/>
                          <a:cs typeface="+mn-cs"/>
                        </a:rPr>
                        <a:t>80%</a:t>
                      </a:r>
                      <a:endParaRPr lang="fr-FR" sz="1800" kern="1200" dirty="0">
                        <a:solidFill>
                          <a:schemeClr val="tx1"/>
                        </a:solidFill>
                        <a:latin typeface="+mn-lt"/>
                        <a:ea typeface="+mn-ea"/>
                        <a:cs typeface="+mn-cs"/>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1800" kern="1200" dirty="0">
                          <a:solidFill>
                            <a:schemeClr val="tx1"/>
                          </a:solidFill>
                          <a:latin typeface="+mn-lt"/>
                          <a:ea typeface="+mn-ea"/>
                          <a:cs typeface="+mn-cs"/>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Flèche droite 4"/>
          <p:cNvSpPr/>
          <p:nvPr/>
        </p:nvSpPr>
        <p:spPr>
          <a:xfrm>
            <a:off x="5148064" y="5085184"/>
            <a:ext cx="1624012" cy="432048"/>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xmlns="" val="298461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left)">
                                      <p:cBhvr>
                                        <p:cTn id="31" dur="5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Enquête </a:t>
            </a:r>
            <a:r>
              <a:rPr lang="fr-FR" dirty="0"/>
              <a:t>sur les préférences déclarées (</a:t>
            </a:r>
            <a:r>
              <a:rPr lang="fr-FR" dirty="0" err="1"/>
              <a:t>Discrete</a:t>
            </a:r>
            <a:r>
              <a:rPr lang="fr-FR" dirty="0"/>
              <a:t> </a:t>
            </a:r>
            <a:r>
              <a:rPr lang="fr-FR" dirty="0" err="1"/>
              <a:t>choice</a:t>
            </a:r>
            <a:r>
              <a:rPr lang="fr-FR" dirty="0"/>
              <a:t> </a:t>
            </a:r>
            <a:r>
              <a:rPr lang="fr-FR" dirty="0" err="1"/>
              <a:t>experiment</a:t>
            </a:r>
            <a:r>
              <a:rPr lang="fr-FR" dirty="0"/>
              <a:t> : DCE) </a:t>
            </a:r>
            <a:r>
              <a:rPr lang="fr-FR" dirty="0" smtClean="0"/>
              <a:t>- 2/2-</a:t>
            </a:r>
            <a:endParaRPr lang="fr-FR" dirty="0"/>
          </a:p>
        </p:txBody>
      </p:sp>
      <p:sp>
        <p:nvSpPr>
          <p:cNvPr id="3" name="Espace réservé du contenu 2"/>
          <p:cNvSpPr>
            <a:spLocks noGrp="1"/>
          </p:cNvSpPr>
          <p:nvPr>
            <p:ph idx="1"/>
          </p:nvPr>
        </p:nvSpPr>
        <p:spPr/>
        <p:txBody>
          <a:bodyPr/>
          <a:lstStyle/>
          <a:p>
            <a:endParaRPr lang="fr-FR" dirty="0" smtClean="0"/>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xmlns="" val="917623072"/>
              </p:ext>
            </p:extLst>
          </p:nvPr>
        </p:nvGraphicFramePr>
        <p:xfrm>
          <a:off x="251520" y="2348880"/>
          <a:ext cx="5040560" cy="4095368"/>
        </p:xfrm>
        <a:graphic>
          <a:graphicData uri="http://schemas.openxmlformats.org/drawingml/2006/table">
            <a:tbl>
              <a:tblPr firstRow="1" bandRow="1">
                <a:tableStyleId>{5C22544A-7EE6-4342-B048-85BDC9FD1C3A}</a:tableStyleId>
              </a:tblPr>
              <a:tblGrid>
                <a:gridCol w="1785902"/>
                <a:gridCol w="1670482"/>
                <a:gridCol w="1584176"/>
              </a:tblGrid>
              <a:tr h="1023842">
                <a:tc rowSpan="4">
                  <a:txBody>
                    <a:bodyPr/>
                    <a:lstStyle/>
                    <a:p>
                      <a:pPr algn="ctr"/>
                      <a:endParaRPr lang="fr-FR" sz="2000" b="1" dirty="0" smtClean="0">
                        <a:solidFill>
                          <a:schemeClr val="tx1"/>
                        </a:solidFill>
                      </a:endParaRPr>
                    </a:p>
                    <a:p>
                      <a:pPr algn="ctr"/>
                      <a:endParaRPr lang="fr-FR" sz="2000" b="1" dirty="0" smtClean="0">
                        <a:solidFill>
                          <a:schemeClr val="tx1"/>
                        </a:solidFill>
                      </a:endParaRPr>
                    </a:p>
                    <a:p>
                      <a:pPr algn="ctr"/>
                      <a:endParaRPr lang="fr-FR" sz="2000" b="1" dirty="0" smtClean="0">
                        <a:solidFill>
                          <a:schemeClr val="tx1"/>
                        </a:solidFill>
                      </a:endParaRPr>
                    </a:p>
                    <a:p>
                      <a:pPr algn="ctr"/>
                      <a:endParaRPr lang="fr-FR" sz="2000" b="1" dirty="0" smtClean="0">
                        <a:solidFill>
                          <a:schemeClr val="tx1"/>
                        </a:solidFill>
                      </a:endParaRPr>
                    </a:p>
                    <a:p>
                      <a:pPr algn="ctr"/>
                      <a:endParaRPr lang="fr-FR" sz="2000" b="1" dirty="0" smtClean="0">
                        <a:solidFill>
                          <a:schemeClr val="tx1"/>
                        </a:solidFill>
                      </a:endParaRPr>
                    </a:p>
                    <a:p>
                      <a:pPr algn="ctr"/>
                      <a:endParaRPr lang="fr-FR" sz="2000" b="1" dirty="0" smtClean="0">
                        <a:solidFill>
                          <a:schemeClr val="tx1"/>
                        </a:solidFill>
                      </a:endParaRPr>
                    </a:p>
                    <a:p>
                      <a:pPr algn="ctr"/>
                      <a:r>
                        <a:rPr lang="fr-FR" sz="2000" b="1" dirty="0" smtClean="0">
                          <a:solidFill>
                            <a:schemeClr val="tx1"/>
                          </a:solidFill>
                        </a:rPr>
                        <a:t>16 scénarios</a:t>
                      </a:r>
                      <a:endParaRPr lang="fr-FR" sz="2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r>
                        <a:rPr lang="fr-FR" sz="2000" dirty="0" smtClean="0">
                          <a:solidFill>
                            <a:sysClr val="windowText" lastClr="000000"/>
                          </a:solidFill>
                        </a:rPr>
                        <a:t>Système 1</a:t>
                      </a:r>
                    </a:p>
                    <a:p>
                      <a:r>
                        <a:rPr lang="fr-FR" sz="2000" dirty="0" smtClean="0">
                          <a:solidFill>
                            <a:sysClr val="windowText" lastClr="000000"/>
                          </a:solidFill>
                        </a:rPr>
                        <a:t> Vs </a:t>
                      </a:r>
                    </a:p>
                    <a:p>
                      <a:r>
                        <a:rPr lang="fr-FR" sz="2000" dirty="0" smtClean="0">
                          <a:solidFill>
                            <a:sysClr val="windowText" lastClr="000000"/>
                          </a:solidFill>
                        </a:rPr>
                        <a:t>Système 2</a:t>
                      </a:r>
                      <a:endParaRPr lang="fr-FR" sz="20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2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solidFill>
                            <a:schemeClr val="tx1"/>
                          </a:solidFill>
                        </a:rPr>
                        <a:t>Choix N°1</a:t>
                      </a:r>
                      <a:r>
                        <a:rPr lang="fr-FR" sz="2000" b="1" baseline="0" dirty="0" smtClean="0">
                          <a:solidFill>
                            <a:schemeClr val="tx1"/>
                          </a:solidFill>
                        </a:rPr>
                        <a:t> </a:t>
                      </a:r>
                      <a:endParaRPr lang="fr-FR" sz="2000" b="1" dirty="0" smtClean="0">
                        <a:solidFill>
                          <a:schemeClr val="tx1"/>
                        </a:solidFill>
                      </a:endParaRPr>
                    </a:p>
                    <a:p>
                      <a:endParaRPr lang="fr-F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r>
              <a:tr h="1023842">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solidFill>
                            <a:sysClr val="windowText" lastClr="000000"/>
                          </a:solidFill>
                        </a:rPr>
                        <a:t>Système 3 </a:t>
                      </a: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solidFill>
                            <a:sysClr val="windowText" lastClr="000000"/>
                          </a:solidFill>
                        </a:rPr>
                        <a:t>Vs </a:t>
                      </a: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solidFill>
                            <a:sysClr val="windowText" lastClr="000000"/>
                          </a:solidFill>
                        </a:rPr>
                        <a:t>Système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2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solidFill>
                            <a:schemeClr val="tx1"/>
                          </a:solidFill>
                        </a:rPr>
                        <a:t>Choix N°2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r>
              <a:tr h="1023842">
                <a:tc vMerge="1">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000" b="1" dirty="0" smtClean="0"/>
                        <a:t>.</a:t>
                      </a:r>
                    </a:p>
                    <a:p>
                      <a:pPr algn="ctr"/>
                      <a:r>
                        <a:rPr lang="fr-FR" sz="2000" b="1" dirty="0" smtClean="0"/>
                        <a:t>.</a:t>
                      </a:r>
                    </a:p>
                    <a:p>
                      <a:pPr algn="ctr"/>
                      <a:r>
                        <a:rPr lang="fr-FR" sz="2000" b="1" dirty="0" smtClean="0"/>
                        <a:t>.</a:t>
                      </a:r>
                      <a:endParaRPr lang="fr-FR"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algn="ctr"/>
                      <a:r>
                        <a:rPr lang="fr-FR" sz="2000" b="1" dirty="0" smtClean="0"/>
                        <a:t>.</a:t>
                      </a:r>
                    </a:p>
                    <a:p>
                      <a:pPr algn="ctr"/>
                      <a:r>
                        <a:rPr lang="fr-FR" sz="2000" b="1" dirty="0" smtClean="0"/>
                        <a:t>.</a:t>
                      </a:r>
                    </a:p>
                    <a:p>
                      <a:pPr algn="ctr"/>
                      <a:r>
                        <a:rPr lang="fr-FR" sz="2000" b="1" dirty="0" smtClean="0"/>
                        <a:t>.</a:t>
                      </a:r>
                      <a:endParaRPr lang="fr-FR" sz="20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r>
              <a:tr h="1023842">
                <a:tc vMerge="1">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solidFill>
                            <a:sysClr val="windowText" lastClr="000000"/>
                          </a:solidFill>
                        </a:rPr>
                        <a:t>Système 15</a:t>
                      </a: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solidFill>
                            <a:sysClr val="windowText" lastClr="000000"/>
                          </a:solidFill>
                        </a:rPr>
                        <a:t> Vs</a:t>
                      </a:r>
                      <a:r>
                        <a:rPr lang="fr-FR" sz="2000" b="1" baseline="0" dirty="0" smtClean="0">
                          <a:solidFill>
                            <a:sysClr val="windowText" lastClr="000000"/>
                          </a:solidFill>
                        </a:rPr>
                        <a:t> </a:t>
                      </a: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solidFill>
                            <a:sysClr val="windowText" lastClr="000000"/>
                          </a:solidFill>
                        </a:rPr>
                        <a:t>Système 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2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solidFill>
                            <a:schemeClr val="tx1"/>
                          </a:solidFill>
                        </a:rPr>
                        <a:t>Choix N°8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r>
            </a:tbl>
          </a:graphicData>
        </a:graphic>
      </p:graphicFrame>
      <p:grpSp>
        <p:nvGrpSpPr>
          <p:cNvPr id="12" name="Groupe 11"/>
          <p:cNvGrpSpPr/>
          <p:nvPr/>
        </p:nvGrpSpPr>
        <p:grpSpPr>
          <a:xfrm>
            <a:off x="6156176" y="3717032"/>
            <a:ext cx="1872208" cy="1296144"/>
            <a:chOff x="6876256" y="3428153"/>
            <a:chExt cx="1872208" cy="1296144"/>
          </a:xfrm>
        </p:grpSpPr>
        <p:sp>
          <p:nvSpPr>
            <p:cNvPr id="6" name="ZoneTexte 5"/>
            <p:cNvSpPr txBox="1"/>
            <p:nvPr/>
          </p:nvSpPr>
          <p:spPr>
            <a:xfrm>
              <a:off x="6912260" y="3660726"/>
              <a:ext cx="1836204" cy="830997"/>
            </a:xfrm>
            <a:prstGeom prst="rect">
              <a:avLst/>
            </a:prstGeom>
            <a:noFill/>
            <a:ln w="19050">
              <a:noFill/>
            </a:ln>
          </p:spPr>
          <p:txBody>
            <a:bodyPr wrap="square" rtlCol="0">
              <a:spAutoFit/>
            </a:bodyPr>
            <a:lstStyle/>
            <a:p>
              <a:pPr algn="ctr"/>
              <a:r>
                <a:rPr lang="fr-FR" sz="2400" b="1" dirty="0" smtClean="0"/>
                <a:t>Système</a:t>
              </a:r>
            </a:p>
            <a:p>
              <a:pPr algn="ctr"/>
              <a:r>
                <a:rPr lang="fr-FR" sz="2400" b="1" dirty="0" smtClean="0"/>
                <a:t> préféré  </a:t>
              </a:r>
              <a:endParaRPr lang="fr-FR" sz="2400" b="1" dirty="0"/>
            </a:p>
          </p:txBody>
        </p:sp>
        <p:sp>
          <p:nvSpPr>
            <p:cNvPr id="11" name="Ellipse 10"/>
            <p:cNvSpPr/>
            <p:nvPr/>
          </p:nvSpPr>
          <p:spPr>
            <a:xfrm>
              <a:off x="6876256" y="3428153"/>
              <a:ext cx="1872208" cy="1296144"/>
            </a:xfrm>
            <a:prstGeom prst="ellipse">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8" name="Groupe 37"/>
          <p:cNvGrpSpPr/>
          <p:nvPr/>
        </p:nvGrpSpPr>
        <p:grpSpPr>
          <a:xfrm>
            <a:off x="5292080" y="1942865"/>
            <a:ext cx="3024336" cy="662881"/>
            <a:chOff x="5292080" y="1942865"/>
            <a:chExt cx="3024336" cy="662881"/>
          </a:xfrm>
        </p:grpSpPr>
        <p:grpSp>
          <p:nvGrpSpPr>
            <p:cNvPr id="35" name="Groupe 34"/>
            <p:cNvGrpSpPr/>
            <p:nvPr/>
          </p:nvGrpSpPr>
          <p:grpSpPr>
            <a:xfrm>
              <a:off x="6516216" y="1942865"/>
              <a:ext cx="1800200" cy="662881"/>
              <a:chOff x="5940152" y="2118046"/>
              <a:chExt cx="1800200" cy="662881"/>
            </a:xfrm>
          </p:grpSpPr>
          <p:sp>
            <p:nvSpPr>
              <p:cNvPr id="31" name="Rectangle 30"/>
              <p:cNvSpPr/>
              <p:nvPr/>
            </p:nvSpPr>
            <p:spPr>
              <a:xfrm>
                <a:off x="5940152" y="2118046"/>
                <a:ext cx="1728192" cy="662881"/>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ZoneTexte 31"/>
              <p:cNvSpPr txBox="1"/>
              <p:nvPr/>
            </p:nvSpPr>
            <p:spPr>
              <a:xfrm>
                <a:off x="5940152" y="2199732"/>
                <a:ext cx="1800200" cy="461665"/>
              </a:xfrm>
              <a:prstGeom prst="rect">
                <a:avLst/>
              </a:prstGeom>
              <a:noFill/>
            </p:spPr>
            <p:txBody>
              <a:bodyPr wrap="square" rtlCol="0">
                <a:spAutoFit/>
              </a:bodyPr>
              <a:lstStyle/>
              <a:p>
                <a:r>
                  <a:rPr lang="fr-FR" sz="2400" dirty="0" smtClean="0"/>
                  <a:t>préférences</a:t>
                </a:r>
                <a:endParaRPr lang="fr-FR" sz="2400" dirty="0"/>
              </a:p>
            </p:txBody>
          </p:sp>
        </p:grpSp>
        <p:cxnSp>
          <p:nvCxnSpPr>
            <p:cNvPr id="33" name="Connecteur droit avec flèche 32"/>
            <p:cNvCxnSpPr/>
            <p:nvPr/>
          </p:nvCxnSpPr>
          <p:spPr>
            <a:xfrm flipH="1">
              <a:off x="5292080" y="2199732"/>
              <a:ext cx="1224136" cy="149148"/>
            </a:xfrm>
            <a:prstGeom prst="straightConnector1">
              <a:avLst/>
            </a:prstGeom>
            <a:ln w="28575">
              <a:tailEnd type="arrow"/>
            </a:ln>
          </p:spPr>
          <p:style>
            <a:lnRef idx="1">
              <a:schemeClr val="accent6"/>
            </a:lnRef>
            <a:fillRef idx="0">
              <a:schemeClr val="accent6"/>
            </a:fillRef>
            <a:effectRef idx="0">
              <a:schemeClr val="accent6"/>
            </a:effectRef>
            <a:fontRef idx="minor">
              <a:schemeClr val="tx1"/>
            </a:fontRef>
          </p:style>
        </p:cxnSp>
      </p:grpSp>
      <p:sp>
        <p:nvSpPr>
          <p:cNvPr id="37" name="Accolade fermante 36"/>
          <p:cNvSpPr/>
          <p:nvPr/>
        </p:nvSpPr>
        <p:spPr>
          <a:xfrm>
            <a:off x="5328084" y="2348880"/>
            <a:ext cx="576064" cy="403244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xmlns="" val="476436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wipe(right)">
                                      <p:cBhvr>
                                        <p:cTn id="16" dur="500"/>
                                        <p:tgtEl>
                                          <p:spTgt spid="3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7"/>
                                        </p:tgtEl>
                                        <p:attrNameLst>
                                          <p:attrName>style.visibility</p:attrName>
                                        </p:attrNameLst>
                                      </p:cBhvr>
                                      <p:to>
                                        <p:strVal val="visible"/>
                                      </p:to>
                                    </p:set>
                                    <p:animEffect transition="in" filter="wipe(left)">
                                      <p:cBhvr>
                                        <p:cTn id="21" dur="500"/>
                                        <p:tgtEl>
                                          <p:spTgt spid="3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left)">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29600" cy="990600"/>
          </a:xfrm>
        </p:spPr>
        <p:txBody>
          <a:bodyPr/>
          <a:lstStyle/>
          <a:p>
            <a:pPr algn="ctr"/>
            <a:r>
              <a:rPr lang="fr-FR" dirty="0" smtClean="0"/>
              <a:t>Exemple de DCE</a:t>
            </a:r>
            <a:endParaRPr lang="fr-FR" dirty="0"/>
          </a:p>
        </p:txBody>
      </p:sp>
      <p:sp>
        <p:nvSpPr>
          <p:cNvPr id="3" name="Espace réservé du contenu 2"/>
          <p:cNvSpPr>
            <a:spLocks noGrp="1"/>
          </p:cNvSpPr>
          <p:nvPr>
            <p:ph idx="1"/>
          </p:nvPr>
        </p:nvSpPr>
        <p:spPr/>
        <p:txBody>
          <a:bodyPr/>
          <a:lstStyle/>
          <a:p>
            <a:endParaRPr lang="fr-FR" dirty="0" smtClean="0"/>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xmlns="" val="3240635463"/>
              </p:ext>
            </p:extLst>
          </p:nvPr>
        </p:nvGraphicFramePr>
        <p:xfrm>
          <a:off x="107504" y="1601728"/>
          <a:ext cx="5544616" cy="3187392"/>
        </p:xfrm>
        <a:graphic>
          <a:graphicData uri="http://schemas.openxmlformats.org/drawingml/2006/table">
            <a:tbl>
              <a:tblPr firstRow="1" bandRow="1">
                <a:tableStyleId>{5C22544A-7EE6-4342-B048-85BDC9FD1C3A}</a:tableStyleId>
              </a:tblPr>
              <a:tblGrid>
                <a:gridCol w="2160240"/>
                <a:gridCol w="1744419"/>
                <a:gridCol w="1639957"/>
              </a:tblGrid>
              <a:tr h="936104">
                <a:tc>
                  <a:txBody>
                    <a:bodyPr/>
                    <a:lstStyle/>
                    <a:p>
                      <a:pPr algn="ctr"/>
                      <a:endParaRPr lang="fr-FR" sz="2000" b="1"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algn="ctr"/>
                      <a:r>
                        <a:rPr lang="fr-FR" sz="2000" dirty="0" smtClean="0">
                          <a:solidFill>
                            <a:sysClr val="windowText" lastClr="000000"/>
                          </a:solidFill>
                        </a:rPr>
                        <a:t>Système de retraite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dirty="0" smtClean="0">
                          <a:solidFill>
                            <a:sysClr val="windowText" lastClr="000000"/>
                          </a:solidFill>
                        </a:rPr>
                        <a:t>Système de retraite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r>
              <a:tr h="739120">
                <a:tc>
                  <a:txBody>
                    <a:bodyPr/>
                    <a:lstStyle/>
                    <a:p>
                      <a:pPr algn="ctr"/>
                      <a:r>
                        <a:rPr lang="fr-FR" sz="2000" b="1" dirty="0" smtClean="0">
                          <a:solidFill>
                            <a:schemeClr val="tx1"/>
                          </a:solidFill>
                        </a:rPr>
                        <a:t>Age de départ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0" dirty="0" smtClean="0">
                          <a:solidFill>
                            <a:sysClr val="windowText" lastClr="000000"/>
                          </a:solidFill>
                        </a:rPr>
                        <a:t>55 ans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0" dirty="0" smtClean="0">
                          <a:solidFill>
                            <a:schemeClr val="tx1"/>
                          </a:solidFill>
                        </a:rPr>
                        <a:t>60 ans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r>
              <a:tr h="792088">
                <a:tc>
                  <a:txBody>
                    <a:bodyPr/>
                    <a:lstStyle/>
                    <a:p>
                      <a:pPr algn="ctr"/>
                      <a:r>
                        <a:rPr lang="fr-FR" sz="2000" b="1" dirty="0" smtClean="0">
                          <a:solidFill>
                            <a:schemeClr val="tx1"/>
                          </a:solidFill>
                        </a:rPr>
                        <a:t>Taux de pension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algn="ctr"/>
                      <a:r>
                        <a:rPr lang="fr-FR" sz="2000" b="0" dirty="0" smtClean="0"/>
                        <a:t>80%</a:t>
                      </a:r>
                      <a:endParaRPr lang="fr-FR" sz="2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algn="ctr"/>
                      <a:r>
                        <a:rPr lang="fr-FR" sz="2000" b="0" dirty="0" smtClean="0"/>
                        <a:t>60%</a:t>
                      </a:r>
                      <a:endParaRPr lang="fr-FR" sz="2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r>
              <a:tr h="720080">
                <a:tc>
                  <a:txBody>
                    <a:bodyPr/>
                    <a:lstStyle/>
                    <a:p>
                      <a:pPr algn="ctr"/>
                      <a:r>
                        <a:rPr lang="fr-FR" sz="2000" b="1" dirty="0" smtClean="0">
                          <a:solidFill>
                            <a:schemeClr val="tx1"/>
                          </a:solidFill>
                        </a:rPr>
                        <a:t>Taux de cotisation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0" dirty="0" smtClean="0">
                          <a:solidFill>
                            <a:sysClr val="windowText" lastClr="000000"/>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0" dirty="0" smtClean="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F8F7"/>
                    </a:solidFill>
                  </a:tcPr>
                </a:tc>
              </a:tr>
            </a:tbl>
          </a:graphicData>
        </a:graphic>
      </p:graphicFrame>
      <p:sp>
        <p:nvSpPr>
          <p:cNvPr id="10" name="Rectangle 9"/>
          <p:cNvSpPr/>
          <p:nvPr/>
        </p:nvSpPr>
        <p:spPr>
          <a:xfrm>
            <a:off x="1043608" y="5085184"/>
            <a:ext cx="3770584" cy="707886"/>
          </a:xfrm>
          <a:prstGeom prst="rect">
            <a:avLst/>
          </a:prstGeom>
        </p:spPr>
        <p:txBody>
          <a:bodyPr wrap="none">
            <a:spAutoFit/>
          </a:bodyPr>
          <a:lstStyle/>
          <a:p>
            <a:pPr>
              <a:defRPr/>
            </a:pPr>
            <a:r>
              <a:rPr lang="fr-FR" sz="2000" b="1" u="sng" dirty="0" smtClean="0"/>
              <a:t>Choix</a:t>
            </a:r>
            <a:r>
              <a:rPr lang="fr-FR" sz="2000" b="1" dirty="0" smtClean="0"/>
              <a:t> :  </a:t>
            </a:r>
            <a:r>
              <a:rPr lang="fr-FR" sz="2000" b="1" dirty="0">
                <a:solidFill>
                  <a:sysClr val="windowText" lastClr="000000"/>
                </a:solidFill>
              </a:rPr>
              <a:t>Système de retraite 1</a:t>
            </a:r>
          </a:p>
          <a:p>
            <a:pPr>
              <a:defRPr/>
            </a:pPr>
            <a:r>
              <a:rPr lang="fr-FR" sz="2000" b="1" dirty="0" smtClean="0"/>
              <a:t> </a:t>
            </a:r>
            <a:endParaRPr lang="fr-FR" sz="2000" b="1" dirty="0"/>
          </a:p>
        </p:txBody>
      </p:sp>
      <p:grpSp>
        <p:nvGrpSpPr>
          <p:cNvPr id="16" name="Groupe 15"/>
          <p:cNvGrpSpPr/>
          <p:nvPr/>
        </p:nvGrpSpPr>
        <p:grpSpPr>
          <a:xfrm>
            <a:off x="1043608" y="5589240"/>
            <a:ext cx="4041452" cy="576063"/>
            <a:chOff x="1043608" y="5589240"/>
            <a:chExt cx="4041452" cy="576063"/>
          </a:xfrm>
        </p:grpSpPr>
        <p:sp>
          <p:nvSpPr>
            <p:cNvPr id="14" name="Rectangle 13"/>
            <p:cNvSpPr/>
            <p:nvPr/>
          </p:nvSpPr>
          <p:spPr>
            <a:xfrm>
              <a:off x="1052612" y="5589240"/>
              <a:ext cx="4032448" cy="576063"/>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1043608" y="5589241"/>
              <a:ext cx="3991362" cy="461665"/>
            </a:xfrm>
            <a:prstGeom prst="rect">
              <a:avLst/>
            </a:prstGeom>
            <a:noFill/>
          </p:spPr>
          <p:txBody>
            <a:bodyPr wrap="square" rtlCol="0">
              <a:spAutoFit/>
            </a:bodyPr>
            <a:lstStyle/>
            <a:p>
              <a:r>
                <a:rPr lang="fr-FR" sz="2400" dirty="0" smtClean="0"/>
                <a:t>Motivé par les préférences</a:t>
              </a:r>
              <a:endParaRPr lang="fr-FR" sz="2400" dirty="0"/>
            </a:p>
          </p:txBody>
        </p:sp>
      </p:grpSp>
      <p:sp>
        <p:nvSpPr>
          <p:cNvPr id="17" name="Accolade fermante 16"/>
          <p:cNvSpPr/>
          <p:nvPr/>
        </p:nvSpPr>
        <p:spPr>
          <a:xfrm>
            <a:off x="6012160" y="1556793"/>
            <a:ext cx="576064" cy="460851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18" name="Groupe 17"/>
          <p:cNvGrpSpPr/>
          <p:nvPr/>
        </p:nvGrpSpPr>
        <p:grpSpPr>
          <a:xfrm>
            <a:off x="6721524" y="3243500"/>
            <a:ext cx="1872208" cy="1296144"/>
            <a:chOff x="6876256" y="3428153"/>
            <a:chExt cx="1872208" cy="1296144"/>
          </a:xfrm>
        </p:grpSpPr>
        <p:sp>
          <p:nvSpPr>
            <p:cNvPr id="19" name="ZoneTexte 18"/>
            <p:cNvSpPr txBox="1"/>
            <p:nvPr/>
          </p:nvSpPr>
          <p:spPr>
            <a:xfrm>
              <a:off x="6912260" y="3660726"/>
              <a:ext cx="1836204" cy="830997"/>
            </a:xfrm>
            <a:prstGeom prst="rect">
              <a:avLst/>
            </a:prstGeom>
            <a:noFill/>
            <a:ln w="19050">
              <a:noFill/>
            </a:ln>
          </p:spPr>
          <p:txBody>
            <a:bodyPr wrap="square" rtlCol="0">
              <a:spAutoFit/>
            </a:bodyPr>
            <a:lstStyle/>
            <a:p>
              <a:pPr algn="ctr"/>
              <a:r>
                <a:rPr lang="fr-FR" sz="2400" b="1" dirty="0" smtClean="0"/>
                <a:t>Système</a:t>
              </a:r>
            </a:p>
            <a:p>
              <a:pPr algn="ctr"/>
              <a:r>
                <a:rPr lang="fr-FR" sz="2400" b="1" dirty="0" smtClean="0"/>
                <a:t> préféré  </a:t>
              </a:r>
              <a:endParaRPr lang="fr-FR" sz="2400" b="1" dirty="0"/>
            </a:p>
          </p:txBody>
        </p:sp>
        <p:sp>
          <p:nvSpPr>
            <p:cNvPr id="20" name="Ellipse 19"/>
            <p:cNvSpPr/>
            <p:nvPr/>
          </p:nvSpPr>
          <p:spPr>
            <a:xfrm>
              <a:off x="6876256" y="3428153"/>
              <a:ext cx="1872208" cy="1296144"/>
            </a:xfrm>
            <a:prstGeom prst="ellipse">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xmlns="" val="823019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left)">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3768" y="3861048"/>
            <a:ext cx="6407001" cy="990600"/>
          </a:xfrm>
        </p:spPr>
        <p:txBody>
          <a:bodyPr/>
          <a:lstStyle/>
          <a:p>
            <a:r>
              <a:rPr lang="fr-FR" dirty="0" smtClean="0"/>
              <a:t>Merci pour votre attention… </a:t>
            </a:r>
            <a:endParaRPr lang="fr-FR" dirty="0"/>
          </a:p>
        </p:txBody>
      </p:sp>
    </p:spTree>
    <p:extLst>
      <p:ext uri="{BB962C8B-B14F-4D97-AF65-F5344CB8AC3E}">
        <p14:creationId xmlns:p14="http://schemas.microsoft.com/office/powerpoint/2010/main" xmlns="" val="37796934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té">
  <a:themeElements>
    <a:clrScheme name="Clarté">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277</TotalTime>
  <Words>347</Words>
  <Application>Microsoft Office PowerPoint</Application>
  <PresentationFormat>Affichage à l'écran (4:3)</PresentationFormat>
  <Paragraphs>112</Paragraphs>
  <Slides>8</Slides>
  <Notes>2</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Clarté</vt:lpstr>
      <vt:lpstr> L’emploi informel: entre choix et contrainte </vt:lpstr>
      <vt:lpstr>INTRODUCTION</vt:lpstr>
      <vt:lpstr>INTRODUCTION</vt:lpstr>
      <vt:lpstr>INTRODUCTION </vt:lpstr>
      <vt:lpstr>Enquête sur les préférences déclarées (Discrete choice experiment : DCE) -1/2- (Jordan J Louviere et al  2010)</vt:lpstr>
      <vt:lpstr> Enquête sur les préférences déclarées (Discrete choice experiment : DCE) - 2/2-</vt:lpstr>
      <vt:lpstr>Exemple de DCE</vt:lpstr>
      <vt:lpstr>Merci pour votre attention…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Axe 3: Travailler dans l’informel: entre choix et contrainte.</dc:title>
  <dc:creator>ruisseau</dc:creator>
  <cp:lastModifiedBy>MC</cp:lastModifiedBy>
  <cp:revision>33</cp:revision>
  <dcterms:created xsi:type="dcterms:W3CDTF">2017-03-01T08:21:04Z</dcterms:created>
  <dcterms:modified xsi:type="dcterms:W3CDTF">2017-03-05T09:57:49Z</dcterms:modified>
</cp:coreProperties>
</file>