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7" r:id="rId2"/>
    <p:sldId id="259" r:id="rId3"/>
    <p:sldId id="260" r:id="rId4"/>
    <p:sldId id="266" r:id="rId5"/>
    <p:sldId id="262" r:id="rId6"/>
    <p:sldId id="263" r:id="rId7"/>
    <p:sldId id="280" r:id="rId8"/>
    <p:sldId id="282" r:id="rId9"/>
    <p:sldId id="264" r:id="rId10"/>
    <p:sldId id="265" r:id="rId11"/>
    <p:sldId id="267" r:id="rId12"/>
    <p:sldId id="268" r:id="rId13"/>
    <p:sldId id="269" r:id="rId14"/>
    <p:sldId id="270" r:id="rId15"/>
    <p:sldId id="271" r:id="rId16"/>
    <p:sldId id="283" r:id="rId17"/>
    <p:sldId id="284" r:id="rId18"/>
    <p:sldId id="273" r:id="rId19"/>
    <p:sldId id="275" r:id="rId20"/>
    <p:sldId id="278"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94" autoAdjust="0"/>
    <p:restoredTop sz="94660"/>
  </p:normalViewPr>
  <p:slideViewPr>
    <p:cSldViewPr>
      <p:cViewPr varScale="1">
        <p:scale>
          <a:sx n="86" d="100"/>
          <a:sy n="86" d="100"/>
        </p:scale>
        <p:origin x="-151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27B0E6-E599-408D-8394-F941F70699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06B0ED5E-01DB-4B84-8624-808FD2474D53}">
      <dgm:prSet phldrT="[Texte]" custT="1">
        <dgm:style>
          <a:lnRef idx="1">
            <a:schemeClr val="accent4"/>
          </a:lnRef>
          <a:fillRef idx="2">
            <a:schemeClr val="accent4"/>
          </a:fillRef>
          <a:effectRef idx="1">
            <a:schemeClr val="accent4"/>
          </a:effectRef>
          <a:fontRef idx="minor">
            <a:schemeClr val="dk1"/>
          </a:fontRef>
        </dgm:style>
      </dgm:prSet>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rPr>
            <a:t>. Améliorer le climat des affaires dans le pays (Allégement des formalités de création d’entreprises notamment, les PME-PMI;</a:t>
          </a:r>
          <a:endParaRPr lang="fr-FR" sz="1600" dirty="0" smtClean="0"/>
        </a:p>
        <a:p>
          <a:pPr marL="0" marR="0" indent="0" algn="l" defTabSz="933450" eaLnBrk="1" fontAlgn="auto" latinLnBrk="0" hangingPunct="1">
            <a:lnSpc>
              <a:spcPct val="90000"/>
            </a:lnSpc>
            <a:spcBef>
              <a:spcPct val="0"/>
            </a:spcBef>
            <a:spcAft>
              <a:spcPct val="35000"/>
            </a:spcAft>
            <a:buClrTx/>
            <a:buSzTx/>
            <a:buFontTx/>
            <a:buNone/>
            <a:tabLst/>
            <a:defRPr/>
          </a:pPr>
          <a:endParaRPr lang="fr-FR" sz="1200" dirty="0" smtClean="0"/>
        </a:p>
        <a:p>
          <a:pPr algn="l" defTabSz="933450">
            <a:lnSpc>
              <a:spcPct val="90000"/>
            </a:lnSpc>
            <a:spcBef>
              <a:spcPct val="0"/>
            </a:spcBef>
            <a:spcAft>
              <a:spcPct val="35000"/>
            </a:spcAft>
          </a:pPr>
          <a:endParaRPr lang="fr-FR" sz="1100" dirty="0"/>
        </a:p>
      </dgm:t>
    </dgm:pt>
    <dgm:pt modelId="{E546D9AE-2ADC-4BBA-8524-3E055D48B646}" type="parTrans" cxnId="{B262B821-CE53-426F-BEB8-F72C823C96F7}">
      <dgm:prSet/>
      <dgm:spPr/>
      <dgm:t>
        <a:bodyPr/>
        <a:lstStyle/>
        <a:p>
          <a:endParaRPr lang="fr-FR"/>
        </a:p>
      </dgm:t>
    </dgm:pt>
    <dgm:pt modelId="{483B6BA3-2F4C-44E8-BC24-166E7EBE6C83}" type="sibTrans" cxnId="{B262B821-CE53-426F-BEB8-F72C823C96F7}">
      <dgm:prSet/>
      <dgm:spPr/>
      <dgm:t>
        <a:bodyPr/>
        <a:lstStyle/>
        <a:p>
          <a:endParaRPr lang="fr-FR"/>
        </a:p>
      </dgm:t>
    </dgm:pt>
    <dgm:pt modelId="{F3D9F79E-D014-44FA-8833-760ED80A41D1}">
      <dgm:prSet phldrT="[Texte]"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algn="ctr"/>
          <a:r>
            <a:rPr lang="fr-FR" sz="2200" b="1" dirty="0" smtClean="0"/>
            <a:t>Moderniser le fonctionnement des services publics notamment, les banques, les assurances, les  télécommunications, les transports,..;</a:t>
          </a:r>
          <a:endParaRPr lang="fr-FR" sz="2200" b="1" dirty="0"/>
        </a:p>
      </dgm:t>
    </dgm:pt>
    <dgm:pt modelId="{8EC994E2-504A-4F02-81B4-F08BC1B53BB5}" type="parTrans" cxnId="{54DFFC49-98C1-4EE8-8F33-E120CD2A2B13}">
      <dgm:prSet/>
      <dgm:spPr/>
      <dgm:t>
        <a:bodyPr/>
        <a:lstStyle/>
        <a:p>
          <a:endParaRPr lang="fr-FR"/>
        </a:p>
      </dgm:t>
    </dgm:pt>
    <dgm:pt modelId="{C97964EF-288D-4190-943C-D75998D27E31}" type="sibTrans" cxnId="{54DFFC49-98C1-4EE8-8F33-E120CD2A2B13}">
      <dgm:prSet/>
      <dgm:spPr/>
      <dgm:t>
        <a:bodyPr/>
        <a:lstStyle/>
        <a:p>
          <a:endParaRPr lang="fr-FR"/>
        </a:p>
      </dgm:t>
    </dgm:pt>
    <dgm:pt modelId="{9F66C65A-E004-459B-93E4-689762178854}">
      <dgm:prSet phldrT="[Texte]">
        <dgm:style>
          <a:lnRef idx="2">
            <a:schemeClr val="accent2">
              <a:shade val="50000"/>
            </a:schemeClr>
          </a:lnRef>
          <a:fillRef idx="1">
            <a:schemeClr val="accent2"/>
          </a:fillRef>
          <a:effectRef idx="0">
            <a:schemeClr val="accent2"/>
          </a:effectRef>
          <a:fontRef idx="minor">
            <a:schemeClr val="lt1"/>
          </a:fontRef>
        </dgm:style>
      </dgm:prSet>
      <dgm:spPr/>
      <dgm:t>
        <a:bodyPr/>
        <a:lstStyle/>
        <a:p>
          <a:pPr algn="ctr"/>
          <a:endParaRPr lang="fr-FR" sz="2700" b="1" dirty="0"/>
        </a:p>
      </dgm:t>
    </dgm:pt>
    <dgm:pt modelId="{EE2FCBA3-CCD3-4295-8909-D2B5DB81A5D0}" type="parTrans" cxnId="{A6C414A3-B683-4DDA-92BB-435E558A0A4D}">
      <dgm:prSet/>
      <dgm:spPr/>
      <dgm:t>
        <a:bodyPr/>
        <a:lstStyle/>
        <a:p>
          <a:endParaRPr lang="fr-FR"/>
        </a:p>
      </dgm:t>
    </dgm:pt>
    <dgm:pt modelId="{B31A7CD8-5017-4CF2-A1E3-D16669E103B4}" type="sibTrans" cxnId="{A6C414A3-B683-4DDA-92BB-435E558A0A4D}">
      <dgm:prSet/>
      <dgm:spPr/>
      <dgm:t>
        <a:bodyPr/>
        <a:lstStyle/>
        <a:p>
          <a:endParaRPr lang="fr-FR"/>
        </a:p>
      </dgm:t>
    </dgm:pt>
    <dgm:pt modelId="{FE5F20CA-717C-4493-810F-0035F3F2B1E8}">
      <dgm:prSet custT="1">
        <dgm:style>
          <a:lnRef idx="1">
            <a:schemeClr val="accent6"/>
          </a:lnRef>
          <a:fillRef idx="2">
            <a:schemeClr val="accent6"/>
          </a:fillRef>
          <a:effectRef idx="1">
            <a:schemeClr val="accent6"/>
          </a:effectRef>
          <a:fontRef idx="minor">
            <a:schemeClr val="dk1"/>
          </a:fontRef>
        </dgm:style>
      </dgm:prSet>
      <dgm:spPr/>
      <dgm:t>
        <a:bodyPr/>
        <a:lstStyle/>
        <a:p>
          <a:pPr algn="ctr"/>
          <a:r>
            <a:rPr lang="fr-FR" sz="2400" b="1" dirty="0" smtClean="0">
              <a:solidFill>
                <a:schemeClr val="tx1"/>
              </a:solidFill>
            </a:rPr>
            <a:t>.</a:t>
          </a:r>
          <a:r>
            <a:rPr lang="fr-FR" sz="2100" b="1" dirty="0" smtClean="0">
              <a:solidFill>
                <a:schemeClr val="tx1"/>
              </a:solidFill>
            </a:rPr>
            <a:t>Accroitre la compétitivité de l'économie nationale et la croissance économique du pays où le secteur privé doit jouer pleinement son rôle;</a:t>
          </a:r>
          <a:endParaRPr lang="fr-FR" sz="2100" b="1" dirty="0">
            <a:solidFill>
              <a:schemeClr val="tx1"/>
            </a:solidFill>
          </a:endParaRPr>
        </a:p>
      </dgm:t>
    </dgm:pt>
    <dgm:pt modelId="{379BD0F9-11F6-4DF7-B5CD-513D8137CF92}" type="parTrans" cxnId="{0E3873F7-77F9-4DA1-A1E2-93166A1C5550}">
      <dgm:prSet/>
      <dgm:spPr/>
      <dgm:t>
        <a:bodyPr/>
        <a:lstStyle/>
        <a:p>
          <a:endParaRPr lang="fr-FR"/>
        </a:p>
      </dgm:t>
    </dgm:pt>
    <dgm:pt modelId="{164583DF-7B71-4415-BCD8-6BA5629A959A}" type="sibTrans" cxnId="{0E3873F7-77F9-4DA1-A1E2-93166A1C5550}">
      <dgm:prSet/>
      <dgm:spPr/>
      <dgm:t>
        <a:bodyPr/>
        <a:lstStyle/>
        <a:p>
          <a:endParaRPr lang="fr-FR"/>
        </a:p>
      </dgm:t>
    </dgm:pt>
    <dgm:pt modelId="{FC62EDAB-7DDA-476E-81BB-9740FB4D945C}">
      <dgm:prSet custT="1"/>
      <dgm:spPr/>
      <dgm:t>
        <a:bodyPr/>
        <a:lstStyle/>
        <a:p>
          <a:pPr algn="ctr"/>
          <a:r>
            <a:rPr lang="fr-FR" sz="2200" b="1" dirty="0" smtClean="0">
              <a:solidFill>
                <a:schemeClr val="tx1"/>
              </a:solidFill>
            </a:rPr>
            <a:t>.Offrir des perspectives d'emplois suffisantes pour absorber les demandeurs d’emplois issus du système scolaire et universitaire</a:t>
          </a:r>
          <a:endParaRPr lang="fr-FR" sz="2200" b="1" dirty="0">
            <a:solidFill>
              <a:schemeClr val="tx1"/>
            </a:solidFill>
          </a:endParaRPr>
        </a:p>
      </dgm:t>
    </dgm:pt>
    <dgm:pt modelId="{496BA744-662B-4A83-BF14-65FF75063E6D}" type="parTrans" cxnId="{61BC16D7-F9F0-4B55-A3B0-9CEDDBFCE44D}">
      <dgm:prSet/>
      <dgm:spPr/>
      <dgm:t>
        <a:bodyPr/>
        <a:lstStyle/>
        <a:p>
          <a:endParaRPr lang="fr-FR"/>
        </a:p>
      </dgm:t>
    </dgm:pt>
    <dgm:pt modelId="{51D487B2-77F8-4616-8A38-D5D37D19D7BD}" type="sibTrans" cxnId="{61BC16D7-F9F0-4B55-A3B0-9CEDDBFCE44D}">
      <dgm:prSet/>
      <dgm:spPr/>
      <dgm:t>
        <a:bodyPr/>
        <a:lstStyle/>
        <a:p>
          <a:endParaRPr lang="fr-FR"/>
        </a:p>
      </dgm:t>
    </dgm:pt>
    <dgm:pt modelId="{08793287-D95A-45DB-BD95-C6404765EAC2}" type="pres">
      <dgm:prSet presAssocID="{B727B0E6-E599-408D-8394-F941F70699E6}" presName="linear" presStyleCnt="0">
        <dgm:presLayoutVars>
          <dgm:animLvl val="lvl"/>
          <dgm:resizeHandles val="exact"/>
        </dgm:presLayoutVars>
      </dgm:prSet>
      <dgm:spPr/>
      <dgm:t>
        <a:bodyPr/>
        <a:lstStyle/>
        <a:p>
          <a:endParaRPr lang="fr-FR"/>
        </a:p>
      </dgm:t>
    </dgm:pt>
    <dgm:pt modelId="{1CD0B5C1-ECDA-47D4-A866-61E18B0ED69A}" type="pres">
      <dgm:prSet presAssocID="{06B0ED5E-01DB-4B84-8624-808FD2474D53}" presName="parentText" presStyleLbl="node1" presStyleIdx="0" presStyleCnt="3">
        <dgm:presLayoutVars>
          <dgm:chMax val="0"/>
          <dgm:bulletEnabled val="1"/>
        </dgm:presLayoutVars>
      </dgm:prSet>
      <dgm:spPr/>
      <dgm:t>
        <a:bodyPr/>
        <a:lstStyle/>
        <a:p>
          <a:endParaRPr lang="fr-FR"/>
        </a:p>
      </dgm:t>
    </dgm:pt>
    <dgm:pt modelId="{FE77EB82-7F18-4BE2-A67B-4E559F19FAAC}" type="pres">
      <dgm:prSet presAssocID="{06B0ED5E-01DB-4B84-8624-808FD2474D53}" presName="childText" presStyleLbl="revTx" presStyleIdx="0" presStyleCnt="1">
        <dgm:presLayoutVars>
          <dgm:bulletEnabled val="1"/>
        </dgm:presLayoutVars>
      </dgm:prSet>
      <dgm:spPr/>
      <dgm:t>
        <a:bodyPr/>
        <a:lstStyle/>
        <a:p>
          <a:endParaRPr lang="fr-FR"/>
        </a:p>
      </dgm:t>
    </dgm:pt>
    <dgm:pt modelId="{B24D793F-7C69-480E-8B24-FE2B14BA33EA}" type="pres">
      <dgm:prSet presAssocID="{FE5F20CA-717C-4493-810F-0035F3F2B1E8}" presName="parentText" presStyleLbl="node1" presStyleIdx="1" presStyleCnt="3">
        <dgm:presLayoutVars>
          <dgm:chMax val="0"/>
          <dgm:bulletEnabled val="1"/>
        </dgm:presLayoutVars>
      </dgm:prSet>
      <dgm:spPr/>
      <dgm:t>
        <a:bodyPr/>
        <a:lstStyle/>
        <a:p>
          <a:endParaRPr lang="fr-FR"/>
        </a:p>
      </dgm:t>
    </dgm:pt>
    <dgm:pt modelId="{97065E9D-C383-4603-A956-FCCE24C3CD2B}" type="pres">
      <dgm:prSet presAssocID="{164583DF-7B71-4415-BCD8-6BA5629A959A}" presName="spacer" presStyleCnt="0"/>
      <dgm:spPr/>
    </dgm:pt>
    <dgm:pt modelId="{28B18078-C052-4662-8C18-3515C0E947F3}" type="pres">
      <dgm:prSet presAssocID="{FC62EDAB-7DDA-476E-81BB-9740FB4D945C}" presName="parentText" presStyleLbl="node1" presStyleIdx="2" presStyleCnt="3" custLinFactNeighborX="-346" custLinFactNeighborY="-77307">
        <dgm:presLayoutVars>
          <dgm:chMax val="0"/>
          <dgm:bulletEnabled val="1"/>
        </dgm:presLayoutVars>
      </dgm:prSet>
      <dgm:spPr/>
      <dgm:t>
        <a:bodyPr/>
        <a:lstStyle/>
        <a:p>
          <a:endParaRPr lang="fr-FR"/>
        </a:p>
      </dgm:t>
    </dgm:pt>
  </dgm:ptLst>
  <dgm:cxnLst>
    <dgm:cxn modelId="{0D8441F5-A235-416E-A609-317A3771269F}" type="presOf" srcId="{06B0ED5E-01DB-4B84-8624-808FD2474D53}" destId="{1CD0B5C1-ECDA-47D4-A866-61E18B0ED69A}" srcOrd="0" destOrd="0" presId="urn:microsoft.com/office/officeart/2005/8/layout/vList2"/>
    <dgm:cxn modelId="{246EF094-0D6B-4B26-BDC2-A2B73932F883}" type="presOf" srcId="{B727B0E6-E599-408D-8394-F941F70699E6}" destId="{08793287-D95A-45DB-BD95-C6404765EAC2}" srcOrd="0" destOrd="0" presId="urn:microsoft.com/office/officeart/2005/8/layout/vList2"/>
    <dgm:cxn modelId="{0E3873F7-77F9-4DA1-A1E2-93166A1C5550}" srcId="{B727B0E6-E599-408D-8394-F941F70699E6}" destId="{FE5F20CA-717C-4493-810F-0035F3F2B1E8}" srcOrd="1" destOrd="0" parTransId="{379BD0F9-11F6-4DF7-B5CD-513D8137CF92}" sibTransId="{164583DF-7B71-4415-BCD8-6BA5629A959A}"/>
    <dgm:cxn modelId="{A6C414A3-B683-4DDA-92BB-435E558A0A4D}" srcId="{06B0ED5E-01DB-4B84-8624-808FD2474D53}" destId="{9F66C65A-E004-459B-93E4-689762178854}" srcOrd="1" destOrd="0" parTransId="{EE2FCBA3-CCD3-4295-8909-D2B5DB81A5D0}" sibTransId="{B31A7CD8-5017-4CF2-A1E3-D16669E103B4}"/>
    <dgm:cxn modelId="{7330FB5A-89F1-4400-8506-7E77910B42F5}" type="presOf" srcId="{FC62EDAB-7DDA-476E-81BB-9740FB4D945C}" destId="{28B18078-C052-4662-8C18-3515C0E947F3}" srcOrd="0" destOrd="0" presId="urn:microsoft.com/office/officeart/2005/8/layout/vList2"/>
    <dgm:cxn modelId="{8514A5E5-44FF-4831-852A-76E47AD27281}" type="presOf" srcId="{9F66C65A-E004-459B-93E4-689762178854}" destId="{FE77EB82-7F18-4BE2-A67B-4E559F19FAAC}" srcOrd="0" destOrd="1" presId="urn:microsoft.com/office/officeart/2005/8/layout/vList2"/>
    <dgm:cxn modelId="{61BC16D7-F9F0-4B55-A3B0-9CEDDBFCE44D}" srcId="{B727B0E6-E599-408D-8394-F941F70699E6}" destId="{FC62EDAB-7DDA-476E-81BB-9740FB4D945C}" srcOrd="2" destOrd="0" parTransId="{496BA744-662B-4A83-BF14-65FF75063E6D}" sibTransId="{51D487B2-77F8-4616-8A38-D5D37D19D7BD}"/>
    <dgm:cxn modelId="{8DC7A039-5F8A-49F4-8521-0B9C32BAFEFE}" type="presOf" srcId="{FE5F20CA-717C-4493-810F-0035F3F2B1E8}" destId="{B24D793F-7C69-480E-8B24-FE2B14BA33EA}" srcOrd="0" destOrd="0" presId="urn:microsoft.com/office/officeart/2005/8/layout/vList2"/>
    <dgm:cxn modelId="{B262B821-CE53-426F-BEB8-F72C823C96F7}" srcId="{B727B0E6-E599-408D-8394-F941F70699E6}" destId="{06B0ED5E-01DB-4B84-8624-808FD2474D53}" srcOrd="0" destOrd="0" parTransId="{E546D9AE-2ADC-4BBA-8524-3E055D48B646}" sibTransId="{483B6BA3-2F4C-44E8-BC24-166E7EBE6C83}"/>
    <dgm:cxn modelId="{4A620AEE-4A37-416D-8486-0201FD8E4E15}" type="presOf" srcId="{F3D9F79E-D014-44FA-8833-760ED80A41D1}" destId="{FE77EB82-7F18-4BE2-A67B-4E559F19FAAC}" srcOrd="0" destOrd="0" presId="urn:microsoft.com/office/officeart/2005/8/layout/vList2"/>
    <dgm:cxn modelId="{54DFFC49-98C1-4EE8-8F33-E120CD2A2B13}" srcId="{06B0ED5E-01DB-4B84-8624-808FD2474D53}" destId="{F3D9F79E-D014-44FA-8833-760ED80A41D1}" srcOrd="0" destOrd="0" parTransId="{8EC994E2-504A-4F02-81B4-F08BC1B53BB5}" sibTransId="{C97964EF-288D-4190-943C-D75998D27E31}"/>
    <dgm:cxn modelId="{5DA4C87C-BB90-4268-81B4-693AB0C09647}" type="presParOf" srcId="{08793287-D95A-45DB-BD95-C6404765EAC2}" destId="{1CD0B5C1-ECDA-47D4-A866-61E18B0ED69A}" srcOrd="0" destOrd="0" presId="urn:microsoft.com/office/officeart/2005/8/layout/vList2"/>
    <dgm:cxn modelId="{02A895E3-14FF-4DF4-AD65-EF18131E3831}" type="presParOf" srcId="{08793287-D95A-45DB-BD95-C6404765EAC2}" destId="{FE77EB82-7F18-4BE2-A67B-4E559F19FAAC}" srcOrd="1" destOrd="0" presId="urn:microsoft.com/office/officeart/2005/8/layout/vList2"/>
    <dgm:cxn modelId="{96DB281F-ADD4-4379-809D-76F46D3ADB4B}" type="presParOf" srcId="{08793287-D95A-45DB-BD95-C6404765EAC2}" destId="{B24D793F-7C69-480E-8B24-FE2B14BA33EA}" srcOrd="2" destOrd="0" presId="urn:microsoft.com/office/officeart/2005/8/layout/vList2"/>
    <dgm:cxn modelId="{115FB9E8-C39C-435F-83AA-2B8E2C1E3E55}" type="presParOf" srcId="{08793287-D95A-45DB-BD95-C6404765EAC2}" destId="{97065E9D-C383-4603-A956-FCCE24C3CD2B}" srcOrd="3" destOrd="0" presId="urn:microsoft.com/office/officeart/2005/8/layout/vList2"/>
    <dgm:cxn modelId="{4EFE738E-9DF1-4ABD-ACBC-8C129D559737}" type="presParOf" srcId="{08793287-D95A-45DB-BD95-C6404765EAC2}" destId="{28B18078-C052-4662-8C18-3515C0E947F3}" srcOrd="4"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B727B0E6-E599-408D-8394-F941F70699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06B0ED5E-01DB-4B84-8624-808FD2474D53}">
      <dgm:prSet phldrT="[Texte]" custT="1">
        <dgm:style>
          <a:lnRef idx="1">
            <a:schemeClr val="accent1"/>
          </a:lnRef>
          <a:fillRef idx="2">
            <a:schemeClr val="accent1"/>
          </a:fillRef>
          <a:effectRef idx="1">
            <a:schemeClr val="accent1"/>
          </a:effectRef>
          <a:fontRef idx="minor">
            <a:schemeClr val="dk1"/>
          </a:fontRef>
        </dgm:style>
      </dgm:prSet>
      <dgm:spPr>
        <a:ln>
          <a:solidFill>
            <a:srgbClr val="00B0F0"/>
          </a:solidFill>
        </a:ln>
      </dgm:spPr>
      <dgm:t>
        <a:bodyPr/>
        <a:lstStyle/>
        <a:p>
          <a:pPr algn="ctr"/>
          <a:r>
            <a:rPr lang="fr-FR" sz="1800" b="1" dirty="0" smtClean="0">
              <a:solidFill>
                <a:schemeClr val="tx1"/>
              </a:solidFill>
            </a:rPr>
            <a:t>. </a:t>
          </a:r>
          <a:r>
            <a:rPr lang="fr-FR" sz="2200" b="1" dirty="0" smtClean="0">
              <a:solidFill>
                <a:schemeClr val="tx1"/>
              </a:solidFill>
            </a:rPr>
            <a:t>Sensibiliser les jeunes chômeurs à accéder à une formation de qualité pour les métiers à forte potentialités de débouchés</a:t>
          </a:r>
          <a:r>
            <a:rPr lang="fr-FR" sz="1800" b="1" dirty="0" smtClean="0">
              <a:solidFill>
                <a:schemeClr val="tx1"/>
              </a:solidFill>
            </a:rPr>
            <a:t>;</a:t>
          </a:r>
          <a:endParaRPr lang="fr-FR" sz="1200" dirty="0" smtClean="0"/>
        </a:p>
        <a:p>
          <a:pPr algn="l" defTabSz="933450">
            <a:lnSpc>
              <a:spcPct val="90000"/>
            </a:lnSpc>
            <a:spcBef>
              <a:spcPct val="0"/>
            </a:spcBef>
            <a:spcAft>
              <a:spcPct val="35000"/>
            </a:spcAft>
          </a:pPr>
          <a:endParaRPr lang="fr-FR" sz="1100" dirty="0"/>
        </a:p>
      </dgm:t>
    </dgm:pt>
    <dgm:pt modelId="{E546D9AE-2ADC-4BBA-8524-3E055D48B646}" type="parTrans" cxnId="{B262B821-CE53-426F-BEB8-F72C823C96F7}">
      <dgm:prSet/>
      <dgm:spPr/>
      <dgm:t>
        <a:bodyPr/>
        <a:lstStyle/>
        <a:p>
          <a:endParaRPr lang="fr-FR"/>
        </a:p>
      </dgm:t>
    </dgm:pt>
    <dgm:pt modelId="{483B6BA3-2F4C-44E8-BC24-166E7EBE6C83}" type="sibTrans" cxnId="{B262B821-CE53-426F-BEB8-F72C823C96F7}">
      <dgm:prSet/>
      <dgm:spPr/>
      <dgm:t>
        <a:bodyPr/>
        <a:lstStyle/>
        <a:p>
          <a:endParaRPr lang="fr-FR"/>
        </a:p>
      </dgm:t>
    </dgm:pt>
    <dgm:pt modelId="{F3D9F79E-D014-44FA-8833-760ED80A41D1}">
      <dgm:prSet phldrT="[Texte]" custT="1">
        <dgm:style>
          <a:lnRef idx="2">
            <a:schemeClr val="accent3">
              <a:shade val="50000"/>
            </a:schemeClr>
          </a:lnRef>
          <a:fillRef idx="1">
            <a:schemeClr val="accent3"/>
          </a:fillRef>
          <a:effectRef idx="0">
            <a:schemeClr val="accent3"/>
          </a:effectRef>
          <a:fontRef idx="minor">
            <a:schemeClr val="lt1"/>
          </a:fontRef>
        </dgm:style>
      </dgm:prSet>
      <dgm:spPr>
        <a:ln/>
      </dgm:spPr>
      <dgm:t>
        <a:bodyPr/>
        <a:lstStyle/>
        <a:p>
          <a:pPr algn="ctr"/>
          <a:r>
            <a:rPr lang="fr-FR" sz="2200" b="1" dirty="0" smtClean="0"/>
            <a:t>Tarir les sources d’approvisionnement du commerce informel</a:t>
          </a:r>
          <a:endParaRPr lang="fr-FR" sz="2200" b="1" dirty="0"/>
        </a:p>
      </dgm:t>
    </dgm:pt>
    <dgm:pt modelId="{8EC994E2-504A-4F02-81B4-F08BC1B53BB5}" type="parTrans" cxnId="{54DFFC49-98C1-4EE8-8F33-E120CD2A2B13}">
      <dgm:prSet/>
      <dgm:spPr/>
      <dgm:t>
        <a:bodyPr/>
        <a:lstStyle/>
        <a:p>
          <a:endParaRPr lang="fr-FR"/>
        </a:p>
      </dgm:t>
    </dgm:pt>
    <dgm:pt modelId="{C97964EF-288D-4190-943C-D75998D27E31}" type="sibTrans" cxnId="{54DFFC49-98C1-4EE8-8F33-E120CD2A2B13}">
      <dgm:prSet/>
      <dgm:spPr/>
      <dgm:t>
        <a:bodyPr/>
        <a:lstStyle/>
        <a:p>
          <a:endParaRPr lang="fr-FR"/>
        </a:p>
      </dgm:t>
    </dgm:pt>
    <dgm:pt modelId="{FE5F20CA-717C-4493-810F-0035F3F2B1E8}">
      <dgm:prSet custT="1">
        <dgm:style>
          <a:lnRef idx="1">
            <a:schemeClr val="accent5"/>
          </a:lnRef>
          <a:fillRef idx="2">
            <a:schemeClr val="accent5"/>
          </a:fillRef>
          <a:effectRef idx="1">
            <a:schemeClr val="accent5"/>
          </a:effectRef>
          <a:fontRef idx="minor">
            <a:schemeClr val="dk1"/>
          </a:fontRef>
        </dgm:style>
      </dgm:prSet>
      <dgm:spPr>
        <a:ln/>
      </dgm:spPr>
      <dgm:t>
        <a:bodyPr/>
        <a:lstStyle/>
        <a:p>
          <a:pPr algn="ctr">
            <a:lnSpc>
              <a:spcPct val="100000"/>
            </a:lnSpc>
          </a:pPr>
          <a:r>
            <a:rPr lang="fr-FR" sz="2400" b="1" dirty="0" smtClean="0">
              <a:solidFill>
                <a:schemeClr val="tx1"/>
              </a:solidFill>
            </a:rPr>
            <a:t>.</a:t>
          </a:r>
          <a:r>
            <a:rPr lang="fr-FR" sz="2000" b="1" dirty="0" smtClean="0">
              <a:solidFill>
                <a:schemeClr val="tx1"/>
              </a:solidFill>
            </a:rPr>
            <a:t> L</a:t>
          </a:r>
          <a:r>
            <a:rPr lang="fr-FR" sz="2200" b="1" dirty="0" smtClean="0">
              <a:solidFill>
                <a:schemeClr val="tx1"/>
              </a:solidFill>
            </a:rPr>
            <a:t>utter sans relâche contre les commerces illicites</a:t>
          </a:r>
        </a:p>
        <a:p>
          <a:pPr algn="ctr">
            <a:lnSpc>
              <a:spcPct val="100000"/>
            </a:lnSpc>
          </a:pPr>
          <a:r>
            <a:rPr lang="fr-FR" sz="2200" b="1" dirty="0" smtClean="0">
              <a:solidFill>
                <a:schemeClr val="tx1"/>
              </a:solidFill>
            </a:rPr>
            <a:t>transfrontaliers et au niveau national, pour réduire leurs influences néfastes sur l'économie nationale; </a:t>
          </a:r>
          <a:endParaRPr lang="fr-FR" sz="2200" b="1" dirty="0">
            <a:solidFill>
              <a:schemeClr val="tx1"/>
            </a:solidFill>
          </a:endParaRPr>
        </a:p>
      </dgm:t>
    </dgm:pt>
    <dgm:pt modelId="{379BD0F9-11F6-4DF7-B5CD-513D8137CF92}" type="parTrans" cxnId="{0E3873F7-77F9-4DA1-A1E2-93166A1C5550}">
      <dgm:prSet/>
      <dgm:spPr/>
      <dgm:t>
        <a:bodyPr/>
        <a:lstStyle/>
        <a:p>
          <a:endParaRPr lang="fr-FR"/>
        </a:p>
      </dgm:t>
    </dgm:pt>
    <dgm:pt modelId="{164583DF-7B71-4415-BCD8-6BA5629A959A}" type="sibTrans" cxnId="{0E3873F7-77F9-4DA1-A1E2-93166A1C5550}">
      <dgm:prSet/>
      <dgm:spPr/>
      <dgm:t>
        <a:bodyPr/>
        <a:lstStyle/>
        <a:p>
          <a:endParaRPr lang="fr-FR"/>
        </a:p>
      </dgm:t>
    </dgm:pt>
    <dgm:pt modelId="{08793287-D95A-45DB-BD95-C6404765EAC2}" type="pres">
      <dgm:prSet presAssocID="{B727B0E6-E599-408D-8394-F941F70699E6}" presName="linear" presStyleCnt="0">
        <dgm:presLayoutVars>
          <dgm:animLvl val="lvl"/>
          <dgm:resizeHandles val="exact"/>
        </dgm:presLayoutVars>
      </dgm:prSet>
      <dgm:spPr/>
      <dgm:t>
        <a:bodyPr/>
        <a:lstStyle/>
        <a:p>
          <a:endParaRPr lang="fr-FR"/>
        </a:p>
      </dgm:t>
    </dgm:pt>
    <dgm:pt modelId="{1CD0B5C1-ECDA-47D4-A866-61E18B0ED69A}" type="pres">
      <dgm:prSet presAssocID="{06B0ED5E-01DB-4B84-8624-808FD2474D53}" presName="parentText" presStyleLbl="node1" presStyleIdx="0" presStyleCnt="2" custScaleY="104250" custLinFactNeighborX="-346" custLinFactNeighborY="-25658">
        <dgm:presLayoutVars>
          <dgm:chMax val="0"/>
          <dgm:bulletEnabled val="1"/>
        </dgm:presLayoutVars>
      </dgm:prSet>
      <dgm:spPr/>
      <dgm:t>
        <a:bodyPr/>
        <a:lstStyle/>
        <a:p>
          <a:endParaRPr lang="fr-FR"/>
        </a:p>
      </dgm:t>
    </dgm:pt>
    <dgm:pt modelId="{FE77EB82-7F18-4BE2-A67B-4E559F19FAAC}" type="pres">
      <dgm:prSet presAssocID="{06B0ED5E-01DB-4B84-8624-808FD2474D53}" presName="childText" presStyleLbl="revTx" presStyleIdx="0" presStyleCnt="1">
        <dgm:presLayoutVars>
          <dgm:bulletEnabled val="1"/>
        </dgm:presLayoutVars>
      </dgm:prSet>
      <dgm:spPr/>
      <dgm:t>
        <a:bodyPr/>
        <a:lstStyle/>
        <a:p>
          <a:endParaRPr lang="fr-FR"/>
        </a:p>
      </dgm:t>
    </dgm:pt>
    <dgm:pt modelId="{B24D793F-7C69-480E-8B24-FE2B14BA33EA}" type="pres">
      <dgm:prSet presAssocID="{FE5F20CA-717C-4493-810F-0035F3F2B1E8}" presName="parentText" presStyleLbl="node1" presStyleIdx="1" presStyleCnt="2" custScaleY="95483">
        <dgm:presLayoutVars>
          <dgm:chMax val="0"/>
          <dgm:bulletEnabled val="1"/>
        </dgm:presLayoutVars>
      </dgm:prSet>
      <dgm:spPr/>
      <dgm:t>
        <a:bodyPr/>
        <a:lstStyle/>
        <a:p>
          <a:endParaRPr lang="fr-FR"/>
        </a:p>
      </dgm:t>
    </dgm:pt>
  </dgm:ptLst>
  <dgm:cxnLst>
    <dgm:cxn modelId="{F1139088-13EC-4BD7-A9C4-BF8000AE5C69}" type="presOf" srcId="{06B0ED5E-01DB-4B84-8624-808FD2474D53}" destId="{1CD0B5C1-ECDA-47D4-A866-61E18B0ED69A}" srcOrd="0" destOrd="0" presId="urn:microsoft.com/office/officeart/2005/8/layout/vList2"/>
    <dgm:cxn modelId="{0E3873F7-77F9-4DA1-A1E2-93166A1C5550}" srcId="{B727B0E6-E599-408D-8394-F941F70699E6}" destId="{FE5F20CA-717C-4493-810F-0035F3F2B1E8}" srcOrd="1" destOrd="0" parTransId="{379BD0F9-11F6-4DF7-B5CD-513D8137CF92}" sibTransId="{164583DF-7B71-4415-BCD8-6BA5629A959A}"/>
    <dgm:cxn modelId="{31C3BEAF-C30C-47CE-8D2F-BFC35F06E936}" type="presOf" srcId="{B727B0E6-E599-408D-8394-F941F70699E6}" destId="{08793287-D95A-45DB-BD95-C6404765EAC2}" srcOrd="0" destOrd="0" presId="urn:microsoft.com/office/officeart/2005/8/layout/vList2"/>
    <dgm:cxn modelId="{7A9BAE2B-ED29-4A32-9569-EE7E813BBD52}" type="presOf" srcId="{FE5F20CA-717C-4493-810F-0035F3F2B1E8}" destId="{B24D793F-7C69-480E-8B24-FE2B14BA33EA}" srcOrd="0" destOrd="0" presId="urn:microsoft.com/office/officeart/2005/8/layout/vList2"/>
    <dgm:cxn modelId="{6BBFB46A-C631-4B42-AF51-84D88D898C8A}" type="presOf" srcId="{F3D9F79E-D014-44FA-8833-760ED80A41D1}" destId="{FE77EB82-7F18-4BE2-A67B-4E559F19FAAC}" srcOrd="0" destOrd="0" presId="urn:microsoft.com/office/officeart/2005/8/layout/vList2"/>
    <dgm:cxn modelId="{B262B821-CE53-426F-BEB8-F72C823C96F7}" srcId="{B727B0E6-E599-408D-8394-F941F70699E6}" destId="{06B0ED5E-01DB-4B84-8624-808FD2474D53}" srcOrd="0" destOrd="0" parTransId="{E546D9AE-2ADC-4BBA-8524-3E055D48B646}" sibTransId="{483B6BA3-2F4C-44E8-BC24-166E7EBE6C83}"/>
    <dgm:cxn modelId="{54DFFC49-98C1-4EE8-8F33-E120CD2A2B13}" srcId="{06B0ED5E-01DB-4B84-8624-808FD2474D53}" destId="{F3D9F79E-D014-44FA-8833-760ED80A41D1}" srcOrd="0" destOrd="0" parTransId="{8EC994E2-504A-4F02-81B4-F08BC1B53BB5}" sibTransId="{C97964EF-288D-4190-943C-D75998D27E31}"/>
    <dgm:cxn modelId="{D5058F4A-F654-4F15-973F-B49C8E6D4CDE}" type="presParOf" srcId="{08793287-D95A-45DB-BD95-C6404765EAC2}" destId="{1CD0B5C1-ECDA-47D4-A866-61E18B0ED69A}" srcOrd="0" destOrd="0" presId="urn:microsoft.com/office/officeart/2005/8/layout/vList2"/>
    <dgm:cxn modelId="{96741662-076E-41E2-A3CB-B897267421A4}" type="presParOf" srcId="{08793287-D95A-45DB-BD95-C6404765EAC2}" destId="{FE77EB82-7F18-4BE2-A67B-4E559F19FAAC}" srcOrd="1" destOrd="0" presId="urn:microsoft.com/office/officeart/2005/8/layout/vList2"/>
    <dgm:cxn modelId="{0937B40A-D510-4FDB-8EA6-BC41DABE6243}" type="presParOf" srcId="{08793287-D95A-45DB-BD95-C6404765EAC2}" destId="{B24D793F-7C69-480E-8B24-FE2B14BA33EA}" srcOrd="2"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25FBA894-703A-4B92-B807-0088C44FF81E}" type="datetimeFigureOut">
              <a:rPr lang="fr-FR" smtClean="0"/>
              <a:pPr/>
              <a:t>05/03/2017</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5CCB1B9E-DECE-434E-9A38-C99FCDE1DC47}"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5FBA894-703A-4B92-B807-0088C44FF81E}" type="datetimeFigureOut">
              <a:rPr lang="fr-FR" smtClean="0"/>
              <a:pPr/>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CB1B9E-DECE-434E-9A38-C99FCDE1DC4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5FBA894-703A-4B92-B807-0088C44FF81E}" type="datetimeFigureOut">
              <a:rPr lang="fr-FR" smtClean="0"/>
              <a:pPr/>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CB1B9E-DECE-434E-9A38-C99FCDE1DC4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25FBA894-703A-4B92-B807-0088C44FF81E}" type="datetimeFigureOut">
              <a:rPr lang="fr-FR" smtClean="0"/>
              <a:pPr/>
              <a:t>05/03/2017</a:t>
            </a:fld>
            <a:endParaRPr lang="fr-FR"/>
          </a:p>
        </p:txBody>
      </p:sp>
      <p:sp>
        <p:nvSpPr>
          <p:cNvPr id="9" name="Espace réservé du numéro de diapositive 8"/>
          <p:cNvSpPr>
            <a:spLocks noGrp="1"/>
          </p:cNvSpPr>
          <p:nvPr>
            <p:ph type="sldNum" sz="quarter" idx="15"/>
          </p:nvPr>
        </p:nvSpPr>
        <p:spPr/>
        <p:txBody>
          <a:bodyPr rtlCol="0"/>
          <a:lstStyle/>
          <a:p>
            <a:fld id="{5CCB1B9E-DECE-434E-9A38-C99FCDE1DC47}"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25FBA894-703A-4B92-B807-0088C44FF81E}" type="datetimeFigureOut">
              <a:rPr lang="fr-FR" smtClean="0"/>
              <a:pPr/>
              <a:t>05/03/2017</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5CCB1B9E-DECE-434E-9A38-C99FCDE1DC4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5FBA894-703A-4B92-B807-0088C44FF81E}" type="datetimeFigureOut">
              <a:rPr lang="fr-FR" smtClean="0"/>
              <a:pPr/>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CB1B9E-DECE-434E-9A38-C99FCDE1DC47}"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25FBA894-703A-4B92-B807-0088C44FF81E}" type="datetimeFigureOut">
              <a:rPr lang="fr-FR" smtClean="0"/>
              <a:pPr/>
              <a:t>05/03/2017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CCB1B9E-DECE-434E-9A38-C99FCDE1DC47}"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25FBA894-703A-4B92-B807-0088C44FF81E}" type="datetimeFigureOut">
              <a:rPr lang="fr-FR" smtClean="0"/>
              <a:pPr/>
              <a:t>05/03/2017</a:t>
            </a:fld>
            <a:endParaRPr lang="fr-FR"/>
          </a:p>
        </p:txBody>
      </p:sp>
      <p:sp>
        <p:nvSpPr>
          <p:cNvPr id="7" name="Espace réservé du numéro de diapositive 6"/>
          <p:cNvSpPr>
            <a:spLocks noGrp="1"/>
          </p:cNvSpPr>
          <p:nvPr>
            <p:ph type="sldNum" sz="quarter" idx="11"/>
          </p:nvPr>
        </p:nvSpPr>
        <p:spPr/>
        <p:txBody>
          <a:bodyPr rtlCol="0"/>
          <a:lstStyle/>
          <a:p>
            <a:fld id="{5CCB1B9E-DECE-434E-9A38-C99FCDE1DC47}"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5FBA894-703A-4B92-B807-0088C44FF81E}" type="datetimeFigureOut">
              <a:rPr lang="fr-FR" smtClean="0"/>
              <a:pPr/>
              <a:t>05/03/2017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CCB1B9E-DECE-434E-9A38-C99FCDE1DC4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25FBA894-703A-4B92-B807-0088C44FF81E}" type="datetimeFigureOut">
              <a:rPr lang="fr-FR" smtClean="0"/>
              <a:pPr/>
              <a:t>05/03/2017</a:t>
            </a:fld>
            <a:endParaRPr lang="fr-FR"/>
          </a:p>
        </p:txBody>
      </p:sp>
      <p:sp>
        <p:nvSpPr>
          <p:cNvPr id="22" name="Espace réservé du numéro de diapositive 21"/>
          <p:cNvSpPr>
            <a:spLocks noGrp="1"/>
          </p:cNvSpPr>
          <p:nvPr>
            <p:ph type="sldNum" sz="quarter" idx="15"/>
          </p:nvPr>
        </p:nvSpPr>
        <p:spPr/>
        <p:txBody>
          <a:bodyPr rtlCol="0"/>
          <a:lstStyle/>
          <a:p>
            <a:fld id="{5CCB1B9E-DECE-434E-9A38-C99FCDE1DC47}"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25FBA894-703A-4B92-B807-0088C44FF81E}" type="datetimeFigureOut">
              <a:rPr lang="fr-FR" smtClean="0"/>
              <a:pPr/>
              <a:t>05/03/2017</a:t>
            </a:fld>
            <a:endParaRPr lang="fr-FR"/>
          </a:p>
        </p:txBody>
      </p:sp>
      <p:sp>
        <p:nvSpPr>
          <p:cNvPr id="18" name="Espace réservé du numéro de diapositive 17"/>
          <p:cNvSpPr>
            <a:spLocks noGrp="1"/>
          </p:cNvSpPr>
          <p:nvPr>
            <p:ph type="sldNum" sz="quarter" idx="11"/>
          </p:nvPr>
        </p:nvSpPr>
        <p:spPr/>
        <p:txBody>
          <a:bodyPr rtlCol="0"/>
          <a:lstStyle/>
          <a:p>
            <a:fld id="{5CCB1B9E-DECE-434E-9A38-C99FCDE1DC47}"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5FBA894-703A-4B92-B807-0088C44FF81E}" type="datetimeFigureOut">
              <a:rPr lang="fr-FR" smtClean="0"/>
              <a:pPr/>
              <a:t>05/03/2017</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CCB1B9E-DECE-434E-9A38-C99FCDE1DC4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hyperlink" Target="https://www.google.dz/url?sa=i&amp;rct=j&amp;q=&amp;esrc=s&amp;source=images&amp;cd=&amp;ved=0ahUKEwjoy_rB0arSAhUD6xQKHZJNAs8QjRwIBw&amp;url=https://fonctionpublique.gouv.cd/&amp;psig=AFQjCNGvKHxA9_Z9Z03CRS5kggn9ejVebg&amp;ust=1488091103631123" TargetMode="Externa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dz/url?sa=i&amp;rct=j&amp;q=&amp;esrc=s&amp;source=images&amp;cd=&amp;ved=0ahUKEwjoy_rB0arSAhUD6xQKHZJNAs8QjRwIBw&amp;url=https://fonctionpublique.gouv.cd/&amp;psig=AFQjCNGvKHxA9_Z9Z03CRS5kggn9ejVebg&amp;ust=1488091103631123"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282" y="0"/>
            <a:ext cx="8429684" cy="6715148"/>
          </a:xfrm>
        </p:spPr>
        <p:txBody>
          <a:bodyPr/>
          <a:lstStyle/>
          <a:p>
            <a:r>
              <a:rPr lang="fr-FR" dirty="0" smtClean="0"/>
              <a:t>   </a:t>
            </a:r>
            <a:br>
              <a:rPr lang="fr-FR" dirty="0" smtClean="0"/>
            </a:br>
            <a:r>
              <a:rPr lang="fr-FR" dirty="0" smtClean="0"/>
              <a:t/>
            </a:r>
            <a:br>
              <a:rPr lang="fr-FR" dirty="0" smtClean="0"/>
            </a:br>
            <a:endParaRPr lang="fr-FR" dirty="0"/>
          </a:p>
        </p:txBody>
      </p:sp>
      <p:sp>
        <p:nvSpPr>
          <p:cNvPr id="3" name="Sous-titre 2"/>
          <p:cNvSpPr>
            <a:spLocks noGrp="1"/>
          </p:cNvSpPr>
          <p:nvPr>
            <p:ph type="subTitle" idx="1"/>
          </p:nvPr>
        </p:nvSpPr>
        <p:spPr>
          <a:xfrm>
            <a:off x="285720" y="0"/>
            <a:ext cx="8572560" cy="6374922"/>
          </a:xfrm>
        </p:spPr>
        <p:txBody>
          <a:bodyPr>
            <a:normAutofit/>
          </a:bodyPr>
          <a:lstStyle/>
          <a:p>
            <a:r>
              <a:rPr lang="fr-FR" dirty="0" smtClean="0"/>
              <a:t> </a:t>
            </a:r>
          </a:p>
          <a:p>
            <a:r>
              <a:rPr lang="fr-FR" dirty="0" smtClean="0"/>
              <a:t> </a:t>
            </a:r>
          </a:p>
          <a:p>
            <a:r>
              <a:rPr lang="fr-FR" dirty="0" smtClean="0"/>
              <a:t> </a:t>
            </a:r>
          </a:p>
          <a:p>
            <a:r>
              <a:rPr lang="fr-FR" dirty="0" smtClean="0"/>
              <a:t> </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pPr algn="ctr"/>
            <a:r>
              <a:rPr lang="fr-FR" dirty="0" smtClean="0">
                <a:solidFill>
                  <a:srgbClr val="FF0000"/>
                </a:solidFill>
                <a:latin typeface="Bookman Old Style" pitchFamily="18" charset="0"/>
              </a:rPr>
              <a:t>Alger le ,………………</a:t>
            </a:r>
          </a:p>
        </p:txBody>
      </p:sp>
      <p:sp>
        <p:nvSpPr>
          <p:cNvPr id="15" name="Espace réservé du numéro de diapositive 14"/>
          <p:cNvSpPr>
            <a:spLocks noGrp="1"/>
          </p:cNvSpPr>
          <p:nvPr>
            <p:ph type="sldNum" sz="quarter" idx="12"/>
          </p:nvPr>
        </p:nvSpPr>
        <p:spPr/>
        <p:txBody>
          <a:bodyPr/>
          <a:lstStyle/>
          <a:p>
            <a:fld id="{2F508FA7-6F97-40FB-9104-7904F1A21852}" type="slidenum">
              <a:rPr lang="fr-FR" smtClean="0"/>
              <a:pPr/>
              <a:t>1</a:t>
            </a:fld>
            <a:endParaRPr lang="fr-FR"/>
          </a:p>
        </p:txBody>
      </p:sp>
      <p:grpSp>
        <p:nvGrpSpPr>
          <p:cNvPr id="4" name="Group 2"/>
          <p:cNvGrpSpPr>
            <a:grpSpLocks/>
          </p:cNvGrpSpPr>
          <p:nvPr/>
        </p:nvGrpSpPr>
        <p:grpSpPr bwMode="auto">
          <a:xfrm>
            <a:off x="3071802" y="2365661"/>
            <a:ext cx="5500726" cy="4206080"/>
            <a:chOff x="3906" y="338"/>
            <a:chExt cx="7821" cy="2407"/>
          </a:xfrm>
        </p:grpSpPr>
        <p:pic>
          <p:nvPicPr>
            <p:cNvPr id="1027" name="Picture 3"/>
            <p:cNvPicPr>
              <a:picLocks noChangeAspect="1" noChangeArrowheads="1"/>
            </p:cNvPicPr>
            <p:nvPr/>
          </p:nvPicPr>
          <p:blipFill>
            <a:blip r:embed="rId2" cstate="print"/>
            <a:srcRect/>
            <a:stretch>
              <a:fillRect/>
            </a:stretch>
          </p:blipFill>
          <p:spPr bwMode="auto">
            <a:xfrm>
              <a:off x="3906" y="415"/>
              <a:ext cx="4185" cy="2330"/>
            </a:xfrm>
            <a:prstGeom prst="rect">
              <a:avLst/>
            </a:prstGeom>
            <a:noFill/>
          </p:spPr>
        </p:pic>
        <p:sp>
          <p:nvSpPr>
            <p:cNvPr id="1030" name="Text Box 6"/>
            <p:cNvSpPr txBox="1">
              <a:spLocks noChangeArrowheads="1"/>
            </p:cNvSpPr>
            <p:nvPr/>
          </p:nvSpPr>
          <p:spPr bwMode="auto">
            <a:xfrm flipV="1">
              <a:off x="8127" y="2569"/>
              <a:ext cx="3600" cy="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WordArt 8"/>
            <p:cNvSpPr>
              <a:spLocks noChangeArrowheads="1" noChangeShapeType="1" noTextEdit="1"/>
            </p:cNvSpPr>
            <p:nvPr/>
          </p:nvSpPr>
          <p:spPr bwMode="auto">
            <a:xfrm>
              <a:off x="4043" y="338"/>
              <a:ext cx="3780" cy="180"/>
            </a:xfrm>
            <a:prstGeom prst="rect">
              <a:avLst/>
            </a:prstGeom>
          </p:spPr>
          <p:txBody>
            <a:bodyPr wrap="none" fromWordArt="1">
              <a:prstTxWarp prst="textPlain">
                <a:avLst>
                  <a:gd name="adj" fmla="val 50000"/>
                </a:avLst>
              </a:prstTxWarp>
            </a:bodyPr>
            <a:lstStyle/>
            <a:p>
              <a:pPr algn="ctr" rtl="1"/>
              <a:endParaRPr lang="fr-FR" sz="800" kern="10" spc="0" dirty="0">
                <a:ln w="9525">
                  <a:solidFill>
                    <a:srgbClr val="000000"/>
                  </a:solidFill>
                  <a:round/>
                  <a:headEnd/>
                  <a:tailEnd/>
                </a:ln>
                <a:solidFill>
                  <a:srgbClr val="FFFFFF"/>
                </a:solidFill>
                <a:effectLst/>
                <a:latin typeface="Arial Black"/>
              </a:endParaRPr>
            </a:p>
          </p:txBody>
        </p:sp>
      </p:grpSp>
      <p:sp>
        <p:nvSpPr>
          <p:cNvPr id="13" name="Rectangle 12"/>
          <p:cNvSpPr/>
          <p:nvPr/>
        </p:nvSpPr>
        <p:spPr>
          <a:xfrm>
            <a:off x="785786" y="214291"/>
            <a:ext cx="7643866" cy="523220"/>
          </a:xfrm>
          <a:prstGeom prst="rect">
            <a:avLst/>
          </a:prstGeom>
        </p:spPr>
        <p:txBody>
          <a:bodyPr wrap="square">
            <a:spAutoFit/>
          </a:bodyPr>
          <a:lstStyle/>
          <a:p>
            <a:pPr algn="ctr"/>
            <a:r>
              <a:rPr lang="ar-DZ" sz="2800" u="sng" dirty="0" smtClean="0">
                <a:solidFill>
                  <a:schemeClr val="tx1"/>
                </a:solidFill>
              </a:rPr>
              <a:t>الجمهوريـــــــة الجزائريـــــــــــة الديمقراطيــــــــــة الشعبيـــــــــــة </a:t>
            </a:r>
            <a:endParaRPr lang="fr-FR" sz="2800" u="sng" dirty="0"/>
          </a:p>
        </p:txBody>
      </p:sp>
      <p:sp>
        <p:nvSpPr>
          <p:cNvPr id="16" name="Rectangle 15"/>
          <p:cNvSpPr/>
          <p:nvPr/>
        </p:nvSpPr>
        <p:spPr>
          <a:xfrm>
            <a:off x="899592" y="1643050"/>
            <a:ext cx="7344816" cy="830997"/>
          </a:xfrm>
          <a:prstGeom prst="rect">
            <a:avLst/>
          </a:prstGeom>
        </p:spPr>
        <p:txBody>
          <a:bodyPr wrap="square">
            <a:spAutoFit/>
          </a:bodyPr>
          <a:lstStyle/>
          <a:p>
            <a:pPr algn="ctr"/>
            <a:r>
              <a:rPr lang="fr-FR" sz="2400" b="1" dirty="0" smtClean="0">
                <a:solidFill>
                  <a:srgbClr val="FF0000"/>
                </a:solidFill>
              </a:rPr>
              <a:t>ATELIER DE LANCEMENT DE L’ETUDE SUR L’ECONOMIE INFORMELLE</a:t>
            </a:r>
            <a:endParaRPr lang="fr-FR" sz="2400" b="1" dirty="0">
              <a:solidFill>
                <a:srgbClr val="FF0000"/>
              </a:solidFill>
            </a:endParaRPr>
          </a:p>
        </p:txBody>
      </p:sp>
      <p:pic>
        <p:nvPicPr>
          <p:cNvPr id="1026" name="Picture 2" descr="C:\Users\a_saadi\Desktop\DOSSIER SAADI\photos-commerce informel informel\photos informel\actualite2[36425].jpg"/>
          <p:cNvPicPr>
            <a:picLocks noChangeAspect="1" noChangeArrowheads="1"/>
          </p:cNvPicPr>
          <p:nvPr/>
        </p:nvPicPr>
        <p:blipFill>
          <a:blip r:embed="rId3"/>
          <a:srcRect/>
          <a:stretch>
            <a:fillRect/>
          </a:stretch>
        </p:blipFill>
        <p:spPr bwMode="auto">
          <a:xfrm rot="21221964">
            <a:off x="483318" y="2622329"/>
            <a:ext cx="2357454" cy="2428892"/>
          </a:xfrm>
          <a:prstGeom prst="rect">
            <a:avLst/>
          </a:prstGeom>
          <a:noFill/>
        </p:spPr>
      </p:pic>
      <p:pic>
        <p:nvPicPr>
          <p:cNvPr id="6" name="Picture 3" descr="C:\Users\a_saadi\Desktop\DOSSIER SAADI\photos-commerce informel informel\photos informel\20707.jpg"/>
          <p:cNvPicPr>
            <a:picLocks noChangeAspect="1" noChangeArrowheads="1"/>
          </p:cNvPicPr>
          <p:nvPr/>
        </p:nvPicPr>
        <p:blipFill>
          <a:blip r:embed="rId4"/>
          <a:srcRect/>
          <a:stretch>
            <a:fillRect/>
          </a:stretch>
        </p:blipFill>
        <p:spPr bwMode="auto">
          <a:xfrm rot="463793">
            <a:off x="6291069" y="2662151"/>
            <a:ext cx="2222213" cy="2105025"/>
          </a:xfrm>
          <a:prstGeom prst="rect">
            <a:avLst/>
          </a:prstGeom>
          <a:noFill/>
        </p:spPr>
      </p:pic>
      <p:pic>
        <p:nvPicPr>
          <p:cNvPr id="17" name="Image 16" descr="http://www.cread.dz/images/logo.png"/>
          <p:cNvPicPr/>
          <p:nvPr/>
        </p:nvPicPr>
        <p:blipFill>
          <a:blip r:embed="rId5"/>
          <a:srcRect l="3816" r="67232"/>
          <a:stretch>
            <a:fillRect/>
          </a:stretch>
        </p:blipFill>
        <p:spPr bwMode="auto">
          <a:xfrm>
            <a:off x="1142976" y="714356"/>
            <a:ext cx="1453486" cy="736979"/>
          </a:xfrm>
          <a:prstGeom prst="rect">
            <a:avLst/>
          </a:prstGeom>
          <a:noFill/>
        </p:spPr>
      </p:pic>
      <p:pic>
        <p:nvPicPr>
          <p:cNvPr id="18" name="irc_mi" descr="Résultat de recherche d'images pour &quot;SIGLE PNUD&quot;">
            <a:hlinkClick r:id="rId6"/>
          </p:cNvPr>
          <p:cNvPicPr/>
          <p:nvPr/>
        </p:nvPicPr>
        <p:blipFill>
          <a:blip r:embed="rId7"/>
          <a:srcRect/>
          <a:stretch>
            <a:fillRect/>
          </a:stretch>
        </p:blipFill>
        <p:spPr bwMode="auto">
          <a:xfrm>
            <a:off x="3500430" y="928670"/>
            <a:ext cx="1684078" cy="627797"/>
          </a:xfrm>
          <a:prstGeom prst="rect">
            <a:avLst/>
          </a:prstGeom>
          <a:noFill/>
          <a:ln w="9525">
            <a:noFill/>
            <a:miter lim="800000"/>
            <a:headEnd/>
            <a:tailEnd/>
          </a:ln>
        </p:spPr>
      </p:pic>
      <p:pic>
        <p:nvPicPr>
          <p:cNvPr id="19" name="Image 18" descr="G:\logo3 - Copie.png"/>
          <p:cNvPicPr/>
          <p:nvPr/>
        </p:nvPicPr>
        <p:blipFill>
          <a:blip r:embed="rId8" cstate="print"/>
          <a:srcRect/>
          <a:stretch>
            <a:fillRect/>
          </a:stretch>
        </p:blipFill>
        <p:spPr bwMode="auto">
          <a:xfrm>
            <a:off x="6643702" y="785794"/>
            <a:ext cx="1761983" cy="750626"/>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19"/>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0" y="0"/>
            <a:ext cx="8786842" cy="6858000"/>
          </a:xfrm>
        </p:spPr>
        <p:txBody>
          <a:bodyPr/>
          <a:lstStyle/>
          <a:p>
            <a:pPr>
              <a:buNone/>
            </a:pPr>
            <a:endParaRPr lang="fr-FR" dirty="0"/>
          </a:p>
        </p:txBody>
      </p:sp>
      <p:sp>
        <p:nvSpPr>
          <p:cNvPr id="4" name="Rectangle avec flèche vers la droite 3"/>
          <p:cNvSpPr/>
          <p:nvPr/>
        </p:nvSpPr>
        <p:spPr>
          <a:xfrm>
            <a:off x="0" y="2000240"/>
            <a:ext cx="2357422" cy="2571768"/>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rgbClr val="FF0000"/>
                </a:solidFill>
              </a:rPr>
              <a:t>Impacts du </a:t>
            </a:r>
          </a:p>
          <a:p>
            <a:pPr algn="ctr"/>
            <a:endParaRPr lang="fr-FR" sz="2000" b="1" dirty="0" smtClean="0">
              <a:solidFill>
                <a:srgbClr val="FF0000"/>
              </a:solidFill>
            </a:endParaRPr>
          </a:p>
          <a:p>
            <a:pPr algn="ctr"/>
            <a:r>
              <a:rPr lang="fr-FR" sz="2000" b="1" dirty="0" smtClean="0">
                <a:solidFill>
                  <a:srgbClr val="FF0000"/>
                </a:solidFill>
              </a:rPr>
              <a:t>C</a:t>
            </a:r>
            <a:r>
              <a:rPr lang="fr-FR" b="1" dirty="0" smtClean="0">
                <a:solidFill>
                  <a:srgbClr val="FF0000"/>
                </a:solidFill>
              </a:rPr>
              <a:t>ommerce</a:t>
            </a:r>
          </a:p>
          <a:p>
            <a:pPr algn="ctr"/>
            <a:endParaRPr lang="fr-FR" sz="2000" b="1" dirty="0">
              <a:solidFill>
                <a:srgbClr val="FF0000"/>
              </a:solidFill>
            </a:endParaRPr>
          </a:p>
          <a:p>
            <a:pPr algn="ctr"/>
            <a:r>
              <a:rPr lang="fr-FR" sz="2000" b="1" dirty="0" smtClean="0">
                <a:solidFill>
                  <a:srgbClr val="FF0000"/>
                </a:solidFill>
              </a:rPr>
              <a:t> informel</a:t>
            </a:r>
            <a:endParaRPr lang="fr-FR" sz="2000" dirty="0">
              <a:solidFill>
                <a:srgbClr val="FF0000"/>
              </a:solidFill>
            </a:endParaRPr>
          </a:p>
        </p:txBody>
      </p:sp>
      <p:sp>
        <p:nvSpPr>
          <p:cNvPr id="6" name="Rectangle 5"/>
          <p:cNvSpPr/>
          <p:nvPr/>
        </p:nvSpPr>
        <p:spPr>
          <a:xfrm>
            <a:off x="2214546" y="0"/>
            <a:ext cx="6929454" cy="6858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lgn="just">
              <a:buFont typeface="Wingdings" pitchFamily="2" charset="2"/>
              <a:buChar char="Ø"/>
            </a:pPr>
            <a:r>
              <a:rPr lang="fr-FR" b="1" dirty="0">
                <a:solidFill>
                  <a:schemeClr val="tx1"/>
                </a:solidFill>
              </a:rPr>
              <a:t>déstabilisation des mécanismes de régulation du marché</a:t>
            </a:r>
            <a:r>
              <a:rPr lang="fr-FR" b="1" dirty="0" smtClean="0">
                <a:solidFill>
                  <a:schemeClr val="tx1"/>
                </a:solidFill>
              </a:rPr>
              <a:t>;</a:t>
            </a:r>
          </a:p>
          <a:p>
            <a:pPr marL="342900" indent="-342900" algn="just">
              <a:buFont typeface="Wingdings" pitchFamily="2" charset="2"/>
              <a:buChar char="Ø"/>
            </a:pPr>
            <a:endParaRPr lang="fr-FR" sz="300" b="1" dirty="0">
              <a:solidFill>
                <a:schemeClr val="tx1"/>
              </a:solidFill>
            </a:endParaRPr>
          </a:p>
          <a:p>
            <a:pPr algn="just">
              <a:buFont typeface="Wingdings" pitchFamily="2" charset="2"/>
              <a:buChar char="Ø"/>
            </a:pPr>
            <a:r>
              <a:rPr lang="fr-FR" b="1" dirty="0" smtClean="0">
                <a:solidFill>
                  <a:schemeClr val="tx1"/>
                </a:solidFill>
              </a:rPr>
              <a:t> </a:t>
            </a:r>
            <a:r>
              <a:rPr lang="fr-FR" b="1" dirty="0">
                <a:solidFill>
                  <a:schemeClr val="tx1"/>
                </a:solidFill>
              </a:rPr>
              <a:t>concurrence déloyale envers les commerçants légaux</a:t>
            </a:r>
            <a:r>
              <a:rPr lang="fr-FR" b="1" dirty="0" smtClean="0">
                <a:solidFill>
                  <a:schemeClr val="tx1"/>
                </a:solidFill>
              </a:rPr>
              <a:t>;</a:t>
            </a:r>
          </a:p>
          <a:p>
            <a:pPr algn="just"/>
            <a:endParaRPr lang="fr-FR" sz="800" b="1" dirty="0">
              <a:solidFill>
                <a:schemeClr val="tx1"/>
              </a:solidFill>
            </a:endParaRPr>
          </a:p>
          <a:p>
            <a:pPr algn="just">
              <a:buFont typeface="Wingdings" pitchFamily="2" charset="2"/>
              <a:buChar char="Ø"/>
            </a:pPr>
            <a:r>
              <a:rPr lang="fr-FR" b="1" dirty="0">
                <a:solidFill>
                  <a:schemeClr val="tx1"/>
                </a:solidFill>
              </a:rPr>
              <a:t> </a:t>
            </a:r>
            <a:r>
              <a:rPr lang="fr-FR" b="1" dirty="0" smtClean="0">
                <a:solidFill>
                  <a:schemeClr val="tx1"/>
                </a:solidFill>
              </a:rPr>
              <a:t>opacité </a:t>
            </a:r>
            <a:r>
              <a:rPr lang="fr-FR" b="1" dirty="0">
                <a:solidFill>
                  <a:schemeClr val="tx1"/>
                </a:solidFill>
              </a:rPr>
              <a:t>des transactions commerciales (défauts de facturation</a:t>
            </a:r>
            <a:r>
              <a:rPr lang="fr-FR" b="1" dirty="0" smtClean="0">
                <a:solidFill>
                  <a:schemeClr val="tx1"/>
                </a:solidFill>
              </a:rPr>
              <a:t>, évasion </a:t>
            </a:r>
            <a:r>
              <a:rPr lang="fr-FR" b="1" dirty="0">
                <a:solidFill>
                  <a:schemeClr val="tx1"/>
                </a:solidFill>
              </a:rPr>
              <a:t>et fraudes fiscales</a:t>
            </a:r>
            <a:r>
              <a:rPr lang="fr-FR" b="1" dirty="0" smtClean="0">
                <a:solidFill>
                  <a:schemeClr val="tx1"/>
                </a:solidFill>
              </a:rPr>
              <a:t>...);</a:t>
            </a:r>
          </a:p>
          <a:p>
            <a:pPr algn="just"/>
            <a:endParaRPr lang="fr-FR" sz="1050" b="1" dirty="0">
              <a:solidFill>
                <a:schemeClr val="tx1"/>
              </a:solidFill>
            </a:endParaRPr>
          </a:p>
          <a:p>
            <a:pPr algn="just">
              <a:buFont typeface="Wingdings" pitchFamily="2" charset="2"/>
              <a:buChar char="Ø"/>
            </a:pPr>
            <a:r>
              <a:rPr lang="fr-FR" b="1" dirty="0" smtClean="0">
                <a:solidFill>
                  <a:schemeClr val="tx1"/>
                </a:solidFill>
              </a:rPr>
              <a:t>difficultés </a:t>
            </a:r>
            <a:r>
              <a:rPr lang="fr-FR" b="1" dirty="0">
                <a:solidFill>
                  <a:schemeClr val="tx1"/>
                </a:solidFill>
              </a:rPr>
              <a:t>d'intervention des agents de contrôle</a:t>
            </a:r>
            <a:r>
              <a:rPr lang="fr-FR" b="1" dirty="0" smtClean="0">
                <a:solidFill>
                  <a:schemeClr val="tx1"/>
                </a:solidFill>
              </a:rPr>
              <a:t>;</a:t>
            </a:r>
          </a:p>
          <a:p>
            <a:pPr algn="just"/>
            <a:endParaRPr lang="fr-FR" sz="900" b="1" dirty="0">
              <a:solidFill>
                <a:schemeClr val="tx1"/>
              </a:solidFill>
            </a:endParaRPr>
          </a:p>
          <a:p>
            <a:pPr algn="just">
              <a:buFont typeface="Wingdings" pitchFamily="2" charset="2"/>
              <a:buChar char="Ø"/>
            </a:pPr>
            <a:r>
              <a:rPr lang="fr-FR" b="1" dirty="0" smtClean="0">
                <a:solidFill>
                  <a:schemeClr val="tx1"/>
                </a:solidFill>
              </a:rPr>
              <a:t> </a:t>
            </a:r>
            <a:r>
              <a:rPr lang="fr-FR" b="1" dirty="0">
                <a:solidFill>
                  <a:schemeClr val="tx1"/>
                </a:solidFill>
              </a:rPr>
              <a:t>occupation sauvage des </a:t>
            </a:r>
            <a:r>
              <a:rPr lang="fr-FR" b="1" dirty="0" smtClean="0">
                <a:solidFill>
                  <a:schemeClr val="tx1"/>
                </a:solidFill>
              </a:rPr>
              <a:t> espaces notamment, des axes </a:t>
            </a:r>
            <a:r>
              <a:rPr lang="fr-FR" b="1" dirty="0">
                <a:solidFill>
                  <a:schemeClr val="tx1"/>
                </a:solidFill>
              </a:rPr>
              <a:t>routiers, </a:t>
            </a:r>
            <a:r>
              <a:rPr lang="fr-FR" b="1" dirty="0" smtClean="0">
                <a:solidFill>
                  <a:schemeClr val="tx1"/>
                </a:solidFill>
              </a:rPr>
              <a:t>des trottoirs</a:t>
            </a:r>
            <a:r>
              <a:rPr lang="fr-FR" b="1" dirty="0">
                <a:solidFill>
                  <a:schemeClr val="tx1"/>
                </a:solidFill>
              </a:rPr>
              <a:t>, </a:t>
            </a:r>
            <a:r>
              <a:rPr lang="fr-FR" b="1" dirty="0" smtClean="0">
                <a:solidFill>
                  <a:schemeClr val="tx1"/>
                </a:solidFill>
              </a:rPr>
              <a:t> des rues </a:t>
            </a:r>
            <a:r>
              <a:rPr lang="fr-FR" b="1" dirty="0">
                <a:solidFill>
                  <a:schemeClr val="tx1"/>
                </a:solidFill>
              </a:rPr>
              <a:t>et </a:t>
            </a:r>
            <a:r>
              <a:rPr lang="fr-FR" b="1" dirty="0" smtClean="0">
                <a:solidFill>
                  <a:schemeClr val="tx1"/>
                </a:solidFill>
              </a:rPr>
              <a:t>des ruelles, des places </a:t>
            </a:r>
            <a:r>
              <a:rPr lang="fr-FR" b="1" dirty="0">
                <a:solidFill>
                  <a:schemeClr val="tx1"/>
                </a:solidFill>
              </a:rPr>
              <a:t>et </a:t>
            </a:r>
            <a:r>
              <a:rPr lang="fr-FR" b="1" dirty="0" smtClean="0">
                <a:solidFill>
                  <a:schemeClr val="tx1"/>
                </a:solidFill>
              </a:rPr>
              <a:t>des placettes</a:t>
            </a:r>
            <a:r>
              <a:rPr lang="fr-FR" b="1" dirty="0">
                <a:solidFill>
                  <a:schemeClr val="tx1"/>
                </a:solidFill>
              </a:rPr>
              <a:t>, les alentours immédiats des marchés organisés</a:t>
            </a:r>
            <a:r>
              <a:rPr lang="fr-FR" b="1" dirty="0" smtClean="0">
                <a:solidFill>
                  <a:schemeClr val="tx1"/>
                </a:solidFill>
              </a:rPr>
              <a:t>, des </a:t>
            </a:r>
            <a:r>
              <a:rPr lang="fr-FR" b="1" dirty="0">
                <a:solidFill>
                  <a:schemeClr val="tx1"/>
                </a:solidFill>
              </a:rPr>
              <a:t>établissements de formations, des institutions de l'Etat, </a:t>
            </a:r>
            <a:r>
              <a:rPr lang="fr-FR" b="1" dirty="0" smtClean="0">
                <a:solidFill>
                  <a:schemeClr val="tx1"/>
                </a:solidFill>
              </a:rPr>
              <a:t>des mosquées,...;</a:t>
            </a:r>
          </a:p>
          <a:p>
            <a:pPr algn="just"/>
            <a:endParaRPr lang="fr-FR" sz="1000" b="1" dirty="0">
              <a:solidFill>
                <a:schemeClr val="tx1"/>
              </a:solidFill>
            </a:endParaRPr>
          </a:p>
          <a:p>
            <a:pPr algn="just">
              <a:buFont typeface="Wingdings" pitchFamily="2" charset="2"/>
              <a:buChar char="Ø"/>
            </a:pPr>
            <a:r>
              <a:rPr lang="fr-FR" b="1" dirty="0" smtClean="0">
                <a:solidFill>
                  <a:schemeClr val="tx1"/>
                </a:solidFill>
              </a:rPr>
              <a:t> </a:t>
            </a:r>
            <a:r>
              <a:rPr lang="fr-FR" b="1" dirty="0">
                <a:solidFill>
                  <a:schemeClr val="tx1"/>
                </a:solidFill>
              </a:rPr>
              <a:t>trouble à l'ordre public</a:t>
            </a:r>
            <a:r>
              <a:rPr lang="fr-FR" b="1" dirty="0" smtClean="0">
                <a:solidFill>
                  <a:schemeClr val="tx1"/>
                </a:solidFill>
              </a:rPr>
              <a:t>;</a:t>
            </a:r>
          </a:p>
          <a:p>
            <a:pPr algn="just"/>
            <a:endParaRPr lang="fr-FR" sz="800" b="1" dirty="0">
              <a:solidFill>
                <a:schemeClr val="tx1"/>
              </a:solidFill>
            </a:endParaRPr>
          </a:p>
          <a:p>
            <a:pPr algn="just">
              <a:buFont typeface="Wingdings" pitchFamily="2" charset="2"/>
              <a:buChar char="Ø"/>
            </a:pPr>
            <a:r>
              <a:rPr lang="fr-FR" b="1" dirty="0" smtClean="0">
                <a:solidFill>
                  <a:schemeClr val="tx1"/>
                </a:solidFill>
              </a:rPr>
              <a:t>dégradation </a:t>
            </a:r>
            <a:r>
              <a:rPr lang="fr-FR" b="1" dirty="0">
                <a:solidFill>
                  <a:schemeClr val="tx1"/>
                </a:solidFill>
              </a:rPr>
              <a:t>de l'environnement et du cadre de vie des </a:t>
            </a:r>
            <a:r>
              <a:rPr lang="fr-FR" b="1" dirty="0" smtClean="0">
                <a:solidFill>
                  <a:schemeClr val="tx1"/>
                </a:solidFill>
              </a:rPr>
              <a:t>citoyens;</a:t>
            </a:r>
          </a:p>
          <a:p>
            <a:pPr algn="just"/>
            <a:endParaRPr lang="fr-FR" sz="600" b="1" dirty="0">
              <a:solidFill>
                <a:schemeClr val="tx1"/>
              </a:solidFill>
            </a:endParaRPr>
          </a:p>
          <a:p>
            <a:pPr algn="just">
              <a:buFont typeface="Wingdings" pitchFamily="2" charset="2"/>
              <a:buChar char="Ø"/>
            </a:pPr>
            <a:r>
              <a:rPr lang="fr-FR" b="1" dirty="0" smtClean="0">
                <a:solidFill>
                  <a:schemeClr val="tx1"/>
                </a:solidFill>
              </a:rPr>
              <a:t>absence </a:t>
            </a:r>
            <a:r>
              <a:rPr lang="fr-FR" b="1" dirty="0">
                <a:solidFill>
                  <a:schemeClr val="tx1"/>
                </a:solidFill>
              </a:rPr>
              <a:t>d'hygiène, de salubrité et d'assainissement</a:t>
            </a:r>
            <a:r>
              <a:rPr lang="fr-FR" b="1" dirty="0" smtClean="0">
                <a:solidFill>
                  <a:schemeClr val="tx1"/>
                </a:solidFill>
              </a:rPr>
              <a:t>;</a:t>
            </a:r>
          </a:p>
          <a:p>
            <a:pPr algn="just"/>
            <a:endParaRPr lang="fr-FR" sz="1050" b="1" dirty="0">
              <a:solidFill>
                <a:schemeClr val="tx1"/>
              </a:solidFill>
            </a:endParaRPr>
          </a:p>
          <a:p>
            <a:pPr algn="just">
              <a:buFont typeface="Wingdings" pitchFamily="2" charset="2"/>
              <a:buChar char="Ø"/>
            </a:pPr>
            <a:r>
              <a:rPr lang="fr-FR" b="1" dirty="0" smtClean="0">
                <a:solidFill>
                  <a:schemeClr val="tx1"/>
                </a:solidFill>
              </a:rPr>
              <a:t> </a:t>
            </a:r>
            <a:r>
              <a:rPr lang="fr-FR" b="1" dirty="0">
                <a:solidFill>
                  <a:schemeClr val="tx1"/>
                </a:solidFill>
              </a:rPr>
              <a:t>risques sur la santé et la sécurité des </a:t>
            </a:r>
            <a:r>
              <a:rPr lang="fr-FR" sz="1750" b="1" dirty="0">
                <a:solidFill>
                  <a:schemeClr val="tx1"/>
                </a:solidFill>
              </a:rPr>
              <a:t>consommateurs</a:t>
            </a:r>
            <a:r>
              <a:rPr lang="fr-FR" b="1" dirty="0">
                <a:solidFill>
                  <a:schemeClr val="tx1"/>
                </a:solidFill>
              </a:rPr>
              <a:t> </a:t>
            </a:r>
            <a:r>
              <a:rPr lang="fr-FR" b="1" dirty="0" smtClean="0">
                <a:solidFill>
                  <a:schemeClr val="tx1"/>
                </a:solidFill>
              </a:rPr>
              <a:t>;</a:t>
            </a:r>
          </a:p>
          <a:p>
            <a:pPr algn="just">
              <a:buFont typeface="Wingdings" pitchFamily="2" charset="2"/>
              <a:buChar char="Ø"/>
            </a:pPr>
            <a:r>
              <a:rPr lang="fr-FR" dirty="0" smtClean="0">
                <a:solidFill>
                  <a:schemeClr val="tx1"/>
                </a:solidFill>
              </a:rPr>
              <a:t> </a:t>
            </a:r>
            <a:r>
              <a:rPr lang="fr-FR" b="1" dirty="0" smtClean="0">
                <a:solidFill>
                  <a:schemeClr val="tx1"/>
                </a:solidFill>
              </a:rPr>
              <a:t>absence de protection sociale et sanitaire des intervenants sur ces espaces informels</a:t>
            </a:r>
            <a:endParaRPr lang="fr-FR" b="1" dirty="0">
              <a:solidFill>
                <a:schemeClr val="tx1"/>
              </a:solidFill>
            </a:endParaRPr>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19"/>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214282" y="0"/>
            <a:ext cx="8715436" cy="6473952"/>
          </a:xfrm>
        </p:spPr>
        <p:txBody>
          <a:bodyPr>
            <a:normAutofit fontScale="92500"/>
          </a:bodyPr>
          <a:lstStyle/>
          <a:p>
            <a:pPr algn="ctr">
              <a:buNone/>
            </a:pPr>
            <a:endParaRPr lang="fr-FR" b="1" dirty="0" smtClean="0"/>
          </a:p>
          <a:p>
            <a:pPr algn="ctr">
              <a:buNone/>
            </a:pPr>
            <a:endParaRPr lang="fr-FR" b="1" dirty="0" smtClean="0"/>
          </a:p>
          <a:p>
            <a:pPr algn="ctr">
              <a:buNone/>
            </a:pPr>
            <a:r>
              <a:rPr lang="fr-FR" b="1" dirty="0" smtClean="0"/>
              <a:t>Elle est multiforme pour atténuer l'impact négatif</a:t>
            </a:r>
          </a:p>
          <a:p>
            <a:pPr algn="ctr">
              <a:buNone/>
            </a:pPr>
            <a:r>
              <a:rPr lang="fr-FR" b="1" dirty="0" smtClean="0"/>
              <a:t>   des marchés informels sur l'économie nationale, l'environnement et la sécurité et la santé des citoyens </a:t>
            </a:r>
          </a:p>
          <a:p>
            <a:pPr>
              <a:buFont typeface="Wingdings" pitchFamily="2" charset="2"/>
              <a:buChar char="q"/>
            </a:pPr>
            <a:r>
              <a:rPr lang="fr-FR" sz="2200" b="1" dirty="0" smtClean="0"/>
              <a:t>la mise en place de la législation et de la réglementation en matière </a:t>
            </a:r>
            <a:r>
              <a:rPr lang="fr-FR" b="1" dirty="0" smtClean="0"/>
              <a:t>:</a:t>
            </a:r>
          </a:p>
          <a:p>
            <a:pPr>
              <a:buFont typeface="Wingdings" pitchFamily="2" charset="2"/>
              <a:buChar char="Ø"/>
            </a:pPr>
            <a:r>
              <a:rPr lang="fr-FR" dirty="0" smtClean="0"/>
              <a:t>de pratiques commerciales, de concurrence, de conditions d'exercice des activités commerciales; </a:t>
            </a:r>
          </a:p>
          <a:p>
            <a:pPr>
              <a:buFont typeface="Wingdings" pitchFamily="2" charset="2"/>
              <a:buChar char="Ø"/>
            </a:pPr>
            <a:r>
              <a:rPr lang="fr-FR" dirty="0" smtClean="0"/>
              <a:t>de registre de commerce;</a:t>
            </a:r>
          </a:p>
          <a:p>
            <a:pPr>
              <a:buFont typeface="Wingdings" pitchFamily="2" charset="2"/>
              <a:buChar char="Ø"/>
            </a:pPr>
            <a:r>
              <a:rPr lang="fr-FR" dirty="0" smtClean="0"/>
              <a:t>d'implantation et d'organisation des espaces commerciaux et d'exercice de certaines activités;</a:t>
            </a:r>
          </a:p>
          <a:p>
            <a:pPr>
              <a:buFont typeface="Wingdings" pitchFamily="2" charset="2"/>
              <a:buChar char="Ø"/>
            </a:pPr>
            <a:r>
              <a:rPr lang="fr-FR" dirty="0" smtClean="0"/>
              <a:t>de règles générales applicables aux opérations d'importation de marchandises; </a:t>
            </a:r>
          </a:p>
          <a:p>
            <a:pPr>
              <a:buFont typeface="Wingdings" pitchFamily="2" charset="2"/>
              <a:buChar char="Ø"/>
            </a:pPr>
            <a:r>
              <a:rPr lang="fr-FR" dirty="0" smtClean="0"/>
              <a:t>de protection des consommateurs et répression des fraudes;</a:t>
            </a:r>
          </a:p>
          <a:p>
            <a:pPr>
              <a:buFont typeface="Wingdings" pitchFamily="2" charset="2"/>
              <a:buChar char="Ø"/>
            </a:pPr>
            <a:r>
              <a:rPr lang="fr-FR" dirty="0" smtClean="0"/>
              <a:t>de propriété intellectuelle, de la monnaie et du crédit.</a:t>
            </a:r>
            <a:endParaRPr lang="fr-FR" b="1" dirty="0" smtClean="0"/>
          </a:p>
        </p:txBody>
      </p:sp>
      <p:sp>
        <p:nvSpPr>
          <p:cNvPr id="5" name="Ellipse 4"/>
          <p:cNvSpPr/>
          <p:nvPr/>
        </p:nvSpPr>
        <p:spPr>
          <a:xfrm>
            <a:off x="214282" y="0"/>
            <a:ext cx="8572560" cy="857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fr-FR" b="1" dirty="0" smtClean="0">
                <a:solidFill>
                  <a:schemeClr val="tx1"/>
                </a:solidFill>
              </a:rPr>
              <a:t>CONTRIBUTION DE L'ETAT À LA RÉSORPTION DES   COMMERCES  INFORMELS </a:t>
            </a:r>
          </a:p>
        </p:txBody>
      </p:sp>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7133"/>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457200" y="214290"/>
            <a:ext cx="8686800" cy="6259662"/>
          </a:xfrm>
        </p:spPr>
        <p:txBody>
          <a:bodyPr/>
          <a:lstStyle/>
          <a:p>
            <a:pPr>
              <a:buFont typeface="Wingdings" pitchFamily="2" charset="2"/>
              <a:buChar char="q"/>
            </a:pPr>
            <a:r>
              <a:rPr lang="fr-FR" sz="2200" b="1" dirty="0" smtClean="0"/>
              <a:t>le démantèlement des marchés informels et facilitation de l'insertion des intervenants issus </a:t>
            </a:r>
            <a:r>
              <a:rPr lang="fr-FR" sz="2200" b="1" dirty="0" err="1" smtClean="0"/>
              <a:t>deces</a:t>
            </a:r>
            <a:r>
              <a:rPr lang="fr-FR" sz="2200" b="1" dirty="0" smtClean="0"/>
              <a:t> marchés </a:t>
            </a:r>
          </a:p>
          <a:p>
            <a:pPr>
              <a:buNone/>
            </a:pPr>
            <a:r>
              <a:rPr lang="fr-FR" sz="2200" b="1" dirty="0" smtClean="0"/>
              <a:t>     dans l'économie légale;</a:t>
            </a:r>
          </a:p>
          <a:p>
            <a:pPr>
              <a:buFont typeface="Wingdings" pitchFamily="2" charset="2"/>
              <a:buChar char="q"/>
            </a:pPr>
            <a:endParaRPr lang="fr-FR" sz="2200" b="1" dirty="0" smtClean="0"/>
          </a:p>
          <a:p>
            <a:pPr>
              <a:buFont typeface="Wingdings" pitchFamily="2" charset="2"/>
              <a:buChar char="q"/>
            </a:pPr>
            <a:r>
              <a:rPr lang="fr-FR" b="1" dirty="0" smtClean="0"/>
              <a:t>le renforcement des infrastructures commerciales ;</a:t>
            </a:r>
          </a:p>
          <a:p>
            <a:pPr>
              <a:buFont typeface="Wingdings" pitchFamily="2" charset="2"/>
              <a:buChar char="q"/>
            </a:pPr>
            <a:r>
              <a:rPr lang="fr-FR" b="1" dirty="0" smtClean="0"/>
              <a:t>la fermeté des opérations de contrôles dans tous les secteurs touchés pour ce phénomène;</a:t>
            </a:r>
          </a:p>
          <a:p>
            <a:pPr>
              <a:buFont typeface="Wingdings" pitchFamily="2" charset="2"/>
              <a:buChar char="q"/>
            </a:pPr>
            <a:endParaRPr lang="fr-FR" b="1" dirty="0" smtClean="0"/>
          </a:p>
          <a:p>
            <a:pPr>
              <a:buFont typeface="Wingdings" pitchFamily="2" charset="2"/>
              <a:buChar char="q"/>
            </a:pPr>
            <a:r>
              <a:rPr lang="fr-FR" b="1" dirty="0" smtClean="0"/>
              <a:t>l’assouplissement de l'obtention du Registre de Commerce;</a:t>
            </a:r>
          </a:p>
          <a:p>
            <a:pPr>
              <a:buFont typeface="Wingdings" pitchFamily="2" charset="2"/>
              <a:buChar char="q"/>
            </a:pPr>
            <a:endParaRPr lang="fr-FR" b="1" dirty="0" smtClean="0"/>
          </a:p>
          <a:p>
            <a:pPr>
              <a:buFont typeface="Wingdings" pitchFamily="2" charset="2"/>
              <a:buChar char="q"/>
            </a:pPr>
            <a:r>
              <a:rPr lang="fr-FR" dirty="0" smtClean="0"/>
              <a:t> </a:t>
            </a:r>
            <a:r>
              <a:rPr lang="fr-FR" b="1" dirty="0" smtClean="0"/>
              <a:t>la mise en place des différents dispositifs d'aide à l'insertion professionnelle et d'aide à la création d'entreprises.</a:t>
            </a:r>
            <a:endParaRPr lang="fr-FR" b="1" dirty="0"/>
          </a:p>
        </p:txBody>
      </p:sp>
    </p:spTree>
  </p:cSld>
  <p:clrMapOvr>
    <a:masterClrMapping/>
  </p:clrMapOvr>
  <p:transition>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19"/>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0" y="0"/>
            <a:ext cx="8715404" cy="6473952"/>
          </a:xfrm>
        </p:spPr>
        <p:txBody>
          <a:bodyPr>
            <a:normAutofit fontScale="92500" lnSpcReduction="10000"/>
          </a:bodyPr>
          <a:lstStyle/>
          <a:p>
            <a:pPr algn="ctr">
              <a:buNone/>
            </a:pPr>
            <a:r>
              <a:rPr lang="fr-FR" b="1" dirty="0" smtClean="0"/>
              <a:t> </a:t>
            </a:r>
          </a:p>
          <a:p>
            <a:pPr algn="ctr">
              <a:buNone/>
            </a:pPr>
            <a:r>
              <a:rPr lang="fr-FR" b="1" dirty="0" smtClean="0"/>
              <a:t>            </a:t>
            </a:r>
            <a:endParaRPr lang="fr-FR" sz="2600" b="1" dirty="0" smtClean="0">
              <a:solidFill>
                <a:srgbClr val="FF0000"/>
              </a:solidFill>
            </a:endParaRPr>
          </a:p>
          <a:p>
            <a:pPr algn="ctr">
              <a:buNone/>
            </a:pPr>
            <a:endParaRPr lang="fr-FR" sz="2600" b="1" dirty="0" smtClean="0">
              <a:solidFill>
                <a:srgbClr val="FF0000"/>
              </a:solidFill>
            </a:endParaRPr>
          </a:p>
          <a:p>
            <a:pPr algn="ctr">
              <a:buNone/>
            </a:pPr>
            <a:endParaRPr lang="fr-FR" sz="2600" b="1" dirty="0" smtClean="0">
              <a:solidFill>
                <a:srgbClr val="FF0000"/>
              </a:solidFill>
            </a:endParaRPr>
          </a:p>
          <a:p>
            <a:pPr algn="ctr">
              <a:buNone/>
            </a:pPr>
            <a:r>
              <a:rPr lang="fr-FR" sz="2600" b="1" dirty="0" smtClean="0"/>
              <a:t>Les actions de lutte contre ce phénomène ont été </a:t>
            </a:r>
          </a:p>
          <a:p>
            <a:pPr algn="ctr">
              <a:buNone/>
            </a:pPr>
            <a:endParaRPr lang="fr-FR" sz="2600" b="1" dirty="0" smtClean="0">
              <a:solidFill>
                <a:srgbClr val="FF0000"/>
              </a:solidFill>
            </a:endParaRPr>
          </a:p>
          <a:p>
            <a:pPr algn="ctr">
              <a:buNone/>
            </a:pPr>
            <a:endParaRPr lang="fr-FR" sz="2600" b="1" dirty="0" smtClean="0">
              <a:solidFill>
                <a:srgbClr val="FF0000"/>
              </a:solidFill>
            </a:endParaRPr>
          </a:p>
          <a:p>
            <a:pPr algn="ctr">
              <a:buNone/>
            </a:pPr>
            <a:endParaRPr lang="fr-FR" sz="1300" b="1" dirty="0" smtClean="0">
              <a:solidFill>
                <a:srgbClr val="FF0000"/>
              </a:solidFill>
            </a:endParaRPr>
          </a:p>
          <a:p>
            <a:pPr algn="ctr"/>
            <a:r>
              <a:rPr lang="fr-FR" sz="2800" dirty="0" smtClean="0"/>
              <a:t>Les opérations de lutte contre les marchés informels, se sont soldées, au 31 décembre 2016, par:</a:t>
            </a:r>
          </a:p>
          <a:p>
            <a:pPr algn="ctr">
              <a:buNone/>
            </a:pPr>
            <a:endParaRPr lang="fr-FR" sz="2800" dirty="0" smtClean="0"/>
          </a:p>
          <a:p>
            <a:pPr algn="ctr"/>
            <a:r>
              <a:rPr lang="fr-FR" dirty="0" smtClean="0"/>
              <a:t>l’éradication de </a:t>
            </a:r>
            <a:r>
              <a:rPr lang="fr-FR" b="1" dirty="0" smtClean="0"/>
              <a:t>1 035 </a:t>
            </a:r>
            <a:r>
              <a:rPr lang="fr-FR" dirty="0" smtClean="0"/>
              <a:t>marchés sur </a:t>
            </a:r>
            <a:r>
              <a:rPr lang="fr-FR" b="1" dirty="0" smtClean="0"/>
              <a:t>1 412 </a:t>
            </a:r>
            <a:r>
              <a:rPr lang="fr-FR" dirty="0" smtClean="0"/>
              <a:t>marchés informels recensés, soit environ </a:t>
            </a:r>
            <a:r>
              <a:rPr lang="fr-FR" b="1" dirty="0" smtClean="0"/>
              <a:t>73 %, dont 216 éradiqués et réapparus.</a:t>
            </a:r>
          </a:p>
          <a:p>
            <a:pPr algn="ctr"/>
            <a:r>
              <a:rPr lang="fr-FR" dirty="0" smtClean="0"/>
              <a:t>La réinsertion  de </a:t>
            </a:r>
            <a:r>
              <a:rPr lang="fr-FR" b="1" dirty="0" smtClean="0"/>
              <a:t>21 239 intervenants exerçants à l'intérieur de ces </a:t>
            </a:r>
            <a:r>
              <a:rPr lang="fr-FR" dirty="0" smtClean="0"/>
              <a:t>marchés éradiqués sur un total de </a:t>
            </a:r>
            <a:r>
              <a:rPr lang="fr-FR" b="1" dirty="0" smtClean="0"/>
              <a:t>49 856 personnes recensés, soit 42%.</a:t>
            </a:r>
            <a:endParaRPr lang="fr-FR" dirty="0">
              <a:solidFill>
                <a:srgbClr val="FF0000"/>
              </a:solidFill>
            </a:endParaRPr>
          </a:p>
        </p:txBody>
      </p:sp>
      <p:sp>
        <p:nvSpPr>
          <p:cNvPr id="5" name="Rectangle 4"/>
          <p:cNvSpPr/>
          <p:nvPr/>
        </p:nvSpPr>
        <p:spPr>
          <a:xfrm>
            <a:off x="142844" y="1428736"/>
            <a:ext cx="8358246" cy="1938992"/>
          </a:xfrm>
          <a:prstGeom prst="rect">
            <a:avLst/>
          </a:prstGeom>
        </p:spPr>
        <p:txBody>
          <a:bodyPr wrap="square">
            <a:spAutoFit/>
          </a:bodyPr>
          <a:lstStyle/>
          <a:p>
            <a:pPr algn="ctr"/>
            <a:endParaRPr lang="fr-FR" sz="2400" b="1" dirty="0" smtClean="0"/>
          </a:p>
          <a:p>
            <a:pPr algn="ctr"/>
            <a:r>
              <a:rPr lang="fr-FR" sz="2400" b="1" dirty="0" smtClean="0"/>
              <a:t>lancées au début de l'année 2011 et ce, en    application de l'instruction interministérielle (Intérieur-Commerce) du 09 mars 2011</a:t>
            </a:r>
          </a:p>
          <a:p>
            <a:pPr algn="ctr"/>
            <a:endParaRPr lang="fr-FR" sz="2400" b="1" dirty="0"/>
          </a:p>
        </p:txBody>
      </p:sp>
      <p:sp>
        <p:nvSpPr>
          <p:cNvPr id="6" name="Étoile à 32 branches 5"/>
          <p:cNvSpPr/>
          <p:nvPr/>
        </p:nvSpPr>
        <p:spPr>
          <a:xfrm>
            <a:off x="142844" y="142852"/>
            <a:ext cx="914400" cy="914400"/>
          </a:xfrm>
          <a:prstGeom prst="star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rot="5400000">
            <a:off x="4064228" y="3865334"/>
            <a:ext cx="500067" cy="341780"/>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8" name="Parallélogramme 7"/>
          <p:cNvSpPr/>
          <p:nvPr/>
        </p:nvSpPr>
        <p:spPr>
          <a:xfrm>
            <a:off x="857224" y="357166"/>
            <a:ext cx="7858180" cy="107157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OPÉRATIONS D'ÉRADICATION DES MARCHÉS INFORMELS ET LA RÉINSERTION DES INTERVENANTS</a:t>
            </a:r>
            <a:endParaRPr lang="fr-F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7133"/>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142844" y="142852"/>
            <a:ext cx="8572560" cy="6331100"/>
          </a:xfrm>
        </p:spPr>
        <p:txBody>
          <a:bodyPr/>
          <a:lstStyle/>
          <a:p>
            <a:pPr algn="ctr">
              <a:buNone/>
            </a:pPr>
            <a:endParaRPr lang="fr-FR" dirty="0" smtClean="0"/>
          </a:p>
          <a:p>
            <a:pPr algn="ctr">
              <a:buNone/>
            </a:pPr>
            <a:endParaRPr lang="fr-FR" dirty="0" smtClean="0"/>
          </a:p>
          <a:p>
            <a:pPr algn="ctr">
              <a:buNone/>
            </a:pPr>
            <a:r>
              <a:rPr lang="fr-FR" dirty="0" smtClean="0"/>
              <a:t>Dans le cadre du renforcement et de l'amélioration des circuits de distribution et de la lutte contre les marchés informels, le Ministère du Commerce a lancé:</a:t>
            </a:r>
          </a:p>
          <a:p>
            <a:pPr algn="ctr">
              <a:buNone/>
            </a:pPr>
            <a:r>
              <a:rPr lang="fr-FR" dirty="0" smtClean="0"/>
              <a:t> </a:t>
            </a:r>
          </a:p>
        </p:txBody>
      </p:sp>
      <p:sp>
        <p:nvSpPr>
          <p:cNvPr id="5" name="Ellipse 4"/>
          <p:cNvSpPr/>
          <p:nvPr/>
        </p:nvSpPr>
        <p:spPr>
          <a:xfrm>
            <a:off x="0" y="2357430"/>
            <a:ext cx="4572032" cy="40719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fr-FR" b="1" dirty="0" smtClean="0">
                <a:solidFill>
                  <a:schemeClr val="tx1"/>
                </a:solidFill>
              </a:rPr>
              <a:t>un programme de réalisation, de huit (</a:t>
            </a:r>
            <a:r>
              <a:rPr lang="fr-FR" b="1" dirty="0" smtClean="0">
                <a:solidFill>
                  <a:srgbClr val="FF0000"/>
                </a:solidFill>
              </a:rPr>
              <a:t>08) marchés de gros de fruits et légumes</a:t>
            </a:r>
            <a:r>
              <a:rPr lang="fr-FR" b="1" dirty="0" smtClean="0">
                <a:solidFill>
                  <a:schemeClr val="tx1"/>
                </a:solidFill>
              </a:rPr>
              <a:t> pour un montant de </a:t>
            </a:r>
            <a:r>
              <a:rPr lang="fr-FR" b="1" dirty="0" smtClean="0">
                <a:solidFill>
                  <a:srgbClr val="FF0000"/>
                </a:solidFill>
              </a:rPr>
              <a:t>19,3 milliards de dinars</a:t>
            </a:r>
            <a:r>
              <a:rPr lang="fr-FR" b="1" dirty="0" smtClean="0">
                <a:solidFill>
                  <a:schemeClr val="tx1"/>
                </a:solidFill>
              </a:rPr>
              <a:t>, totalisant une capacité de </a:t>
            </a:r>
            <a:r>
              <a:rPr lang="fr-FR" b="1" dirty="0" smtClean="0">
                <a:solidFill>
                  <a:srgbClr val="FF0000"/>
                </a:solidFill>
              </a:rPr>
              <a:t>3,6 Millions de Tonnes/An</a:t>
            </a:r>
            <a:r>
              <a:rPr lang="fr-FR" b="1" dirty="0" smtClean="0">
                <a:solidFill>
                  <a:schemeClr val="tx1"/>
                </a:solidFill>
              </a:rPr>
              <a:t> et prévoyant</a:t>
            </a:r>
          </a:p>
          <a:p>
            <a:pPr algn="ctr">
              <a:buNone/>
            </a:pPr>
            <a:r>
              <a:rPr lang="fr-FR" b="1" dirty="0" smtClean="0">
                <a:solidFill>
                  <a:schemeClr val="tx1"/>
                </a:solidFill>
              </a:rPr>
              <a:t>la création de </a:t>
            </a:r>
            <a:r>
              <a:rPr lang="fr-FR" b="1" dirty="0" smtClean="0">
                <a:solidFill>
                  <a:srgbClr val="FF0000"/>
                </a:solidFill>
              </a:rPr>
              <a:t>20.000 à 24.000 emplois</a:t>
            </a:r>
            <a:r>
              <a:rPr lang="fr-FR" b="1" dirty="0" smtClean="0">
                <a:solidFill>
                  <a:schemeClr val="tx1"/>
                </a:solidFill>
              </a:rPr>
              <a:t> permanents</a:t>
            </a:r>
            <a:endParaRPr lang="fr-FR" b="1" dirty="0">
              <a:solidFill>
                <a:schemeClr val="tx1"/>
              </a:solidFill>
            </a:endParaRPr>
          </a:p>
        </p:txBody>
      </p:sp>
      <p:sp>
        <p:nvSpPr>
          <p:cNvPr id="6" name="Ellipse 5"/>
          <p:cNvSpPr/>
          <p:nvPr/>
        </p:nvSpPr>
        <p:spPr>
          <a:xfrm>
            <a:off x="4214810" y="2214554"/>
            <a:ext cx="4572032" cy="41434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solidFill>
                  <a:schemeClr val="tx1"/>
                </a:solidFill>
              </a:rPr>
              <a:t>un programme doté de </a:t>
            </a:r>
            <a:r>
              <a:rPr lang="fr-FR" sz="2000" b="1" dirty="0" smtClean="0">
                <a:solidFill>
                  <a:srgbClr val="FF0000"/>
                </a:solidFill>
              </a:rPr>
              <a:t>dix (10) milliards de dinars</a:t>
            </a:r>
          </a:p>
          <a:p>
            <a:pPr algn="ctr"/>
            <a:r>
              <a:rPr lang="fr-FR" sz="2000" dirty="0" smtClean="0">
                <a:solidFill>
                  <a:schemeClr val="tx1"/>
                </a:solidFill>
              </a:rPr>
              <a:t>pour la réalisation de </a:t>
            </a:r>
            <a:r>
              <a:rPr lang="fr-FR" sz="2000" b="1" dirty="0" smtClean="0">
                <a:solidFill>
                  <a:srgbClr val="FF0000"/>
                </a:solidFill>
              </a:rPr>
              <a:t>291 marchés couvert</a:t>
            </a:r>
            <a:r>
              <a:rPr lang="fr-FR" sz="2000" b="1" dirty="0" smtClean="0">
                <a:solidFill>
                  <a:schemeClr val="tx1"/>
                </a:solidFill>
              </a:rPr>
              <a:t>s à travers le territoir</a:t>
            </a:r>
            <a:r>
              <a:rPr lang="fr-FR" b="1" dirty="0" smtClean="0">
                <a:solidFill>
                  <a:schemeClr val="tx1"/>
                </a:solidFill>
              </a:rPr>
              <a:t>e national, afin de pallier le déficit en infrastructures commerciales et permettant ainsi l’insertion de l’informel</a:t>
            </a:r>
          </a:p>
        </p:txBody>
      </p:sp>
      <p:sp>
        <p:nvSpPr>
          <p:cNvPr id="8" name="Flèche courbée vers la droite 7"/>
          <p:cNvSpPr/>
          <p:nvPr/>
        </p:nvSpPr>
        <p:spPr>
          <a:xfrm rot="5400000">
            <a:off x="7921016" y="2080248"/>
            <a:ext cx="731520" cy="857256"/>
          </a:xfrm>
          <a:prstGeom prst="curved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fr-FR">
              <a:solidFill>
                <a:schemeClr val="tx1"/>
              </a:solidFill>
            </a:endParaRPr>
          </a:p>
        </p:txBody>
      </p:sp>
      <p:sp>
        <p:nvSpPr>
          <p:cNvPr id="10" name="Flèche courbée vers la droite 9"/>
          <p:cNvSpPr/>
          <p:nvPr/>
        </p:nvSpPr>
        <p:spPr>
          <a:xfrm rot="3750954">
            <a:off x="540450" y="1951029"/>
            <a:ext cx="731520" cy="857256"/>
          </a:xfrm>
          <a:prstGeom prst="curved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fr-FR">
              <a:solidFill>
                <a:schemeClr val="tx1"/>
              </a:solidFill>
            </a:endParaRPr>
          </a:p>
        </p:txBody>
      </p:sp>
      <p:sp>
        <p:nvSpPr>
          <p:cNvPr id="9" name="Parchemin horizontal 8"/>
          <p:cNvSpPr/>
          <p:nvPr/>
        </p:nvSpPr>
        <p:spPr>
          <a:xfrm>
            <a:off x="642910" y="214290"/>
            <a:ext cx="7786742" cy="85723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RENFORCEMENT DES INFRASTRUCTURES COMMERCIALES </a:t>
            </a:r>
          </a:p>
        </p:txBody>
      </p:sp>
    </p:spTree>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0" y="214290"/>
            <a:ext cx="8929718" cy="6259662"/>
          </a:xfrm>
        </p:spPr>
        <p:txBody>
          <a:bodyPr/>
          <a:lstStyle/>
          <a:p>
            <a:pPr algn="ctr"/>
            <a:r>
              <a:rPr lang="fr-FR" dirty="0" smtClean="0"/>
              <a:t>En outre, un programme totalisant une enveloppe financière de </a:t>
            </a:r>
            <a:r>
              <a:rPr lang="fr-FR" b="1" dirty="0" smtClean="0"/>
              <a:t>douze (12) milliards de dinars a été initié par </a:t>
            </a:r>
            <a:r>
              <a:rPr lang="fr-FR" b="1" dirty="0" smtClean="0">
                <a:solidFill>
                  <a:srgbClr val="FF0000"/>
                </a:solidFill>
              </a:rPr>
              <a:t>le Ministère de l’Intérieur et des Collectivités Locales</a:t>
            </a:r>
            <a:r>
              <a:rPr lang="fr-FR" b="1" dirty="0" smtClean="0"/>
              <a:t>, et a permis la réception de :</a:t>
            </a:r>
          </a:p>
          <a:p>
            <a:pPr>
              <a:buFont typeface="Wingdings" pitchFamily="2" charset="2"/>
              <a:buChar char="Ø"/>
            </a:pPr>
            <a:r>
              <a:rPr lang="fr-FR" dirty="0" smtClean="0"/>
              <a:t> </a:t>
            </a:r>
            <a:r>
              <a:rPr lang="fr-FR" b="1" dirty="0" smtClean="0"/>
              <a:t>653 marchés de proximité sur un total de 783 prévus;</a:t>
            </a:r>
          </a:p>
          <a:p>
            <a:pPr>
              <a:buFont typeface="Wingdings" pitchFamily="2" charset="2"/>
              <a:buChar char="Ø"/>
            </a:pPr>
            <a:r>
              <a:rPr lang="fr-FR" b="1" dirty="0" smtClean="0"/>
              <a:t>3311 boxes avec ridelles sur un total de 3.383 prévus;</a:t>
            </a:r>
          </a:p>
          <a:p>
            <a:pPr>
              <a:buFont typeface="Wingdings" pitchFamily="2" charset="2"/>
              <a:buChar char="Ø"/>
            </a:pPr>
            <a:r>
              <a:rPr lang="fr-FR" dirty="0" smtClean="0"/>
              <a:t> </a:t>
            </a:r>
            <a:r>
              <a:rPr lang="fr-FR" b="1" dirty="0" smtClean="0"/>
              <a:t>2.484 boxes en système tubulaires avec bâche dont 1614 ont </a:t>
            </a:r>
            <a:r>
              <a:rPr lang="fr-FR" b="1" smtClean="0"/>
              <a:t>été réceptionnés.</a:t>
            </a:r>
            <a:endParaRPr lang="fr-FR" dirty="0"/>
          </a:p>
        </p:txBody>
      </p:sp>
    </p:spTree>
  </p:cSld>
  <p:clrMapOvr>
    <a:masterClrMapping/>
  </p:clrMapOvr>
  <p:transition>
    <p:pull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14290"/>
            <a:ext cx="7467600" cy="60348"/>
          </a:xfrm>
        </p:spPr>
        <p:txBody>
          <a:bodyPr>
            <a:normAutofit fontScale="90000"/>
          </a:bodyPr>
          <a:lstStyle/>
          <a:p>
            <a:endParaRPr lang="fr-FR" dirty="0"/>
          </a:p>
        </p:txBody>
      </p:sp>
      <p:sp>
        <p:nvSpPr>
          <p:cNvPr id="3" name="Espace réservé du contenu 2"/>
          <p:cNvSpPr>
            <a:spLocks noGrp="1"/>
          </p:cNvSpPr>
          <p:nvPr>
            <p:ph sz="quarter" idx="1"/>
          </p:nvPr>
        </p:nvSpPr>
        <p:spPr>
          <a:xfrm>
            <a:off x="214282" y="0"/>
            <a:ext cx="8643998" cy="6858000"/>
          </a:xfrm>
        </p:spPr>
        <p:txBody>
          <a:bodyPr>
            <a:normAutofit fontScale="70000" lnSpcReduction="20000"/>
          </a:bodyPr>
          <a:lstStyle/>
          <a:p>
            <a:pPr algn="ctr">
              <a:buNone/>
            </a:pPr>
            <a:r>
              <a:rPr lang="fr-FR" sz="2900" b="1" dirty="0" smtClean="0"/>
              <a:t>  </a:t>
            </a:r>
            <a:r>
              <a:rPr lang="fr-FR" sz="3400" b="1" dirty="0" smtClean="0"/>
              <a:t>Loi n</a:t>
            </a:r>
            <a:r>
              <a:rPr lang="fr-FR" sz="3400" dirty="0" smtClean="0"/>
              <a:t>° </a:t>
            </a:r>
            <a:r>
              <a:rPr lang="fr-FR" sz="3400" b="1" dirty="0" smtClean="0"/>
              <a:t>11-11 du 18 juillet 2011 portant loi de finances complémentaire pour 2011.</a:t>
            </a:r>
            <a:endParaRPr lang="fr-FR" sz="2900" dirty="0" smtClean="0"/>
          </a:p>
          <a:p>
            <a:pPr>
              <a:buNone/>
            </a:pPr>
            <a:r>
              <a:rPr lang="fr-FR" dirty="0" smtClean="0"/>
              <a:t> </a:t>
            </a:r>
          </a:p>
          <a:p>
            <a:pPr algn="ctr">
              <a:buNone/>
            </a:pPr>
            <a:r>
              <a:rPr lang="fr-FR" sz="2900" b="1" dirty="0" smtClean="0"/>
              <a:t>Section 6: Dispositions fiscales diverses</a:t>
            </a:r>
            <a:endParaRPr lang="fr-FR" sz="2900" dirty="0" smtClean="0"/>
          </a:p>
          <a:p>
            <a:pPr>
              <a:buNone/>
            </a:pPr>
            <a:r>
              <a:rPr lang="fr-FR" sz="2900" b="1" dirty="0" smtClean="0"/>
              <a:t> </a:t>
            </a:r>
            <a:endParaRPr lang="fr-FR" sz="2900" dirty="0" smtClean="0"/>
          </a:p>
          <a:p>
            <a:pPr algn="just">
              <a:buFont typeface="Wingdings" pitchFamily="2" charset="2"/>
              <a:buChar char="Ø"/>
            </a:pPr>
            <a:r>
              <a:rPr lang="fr-FR" sz="2800" b="1" u="sng" dirty="0" smtClean="0"/>
              <a:t>Art. 12</a:t>
            </a:r>
            <a:r>
              <a:rPr lang="fr-FR" sz="2800" b="1" dirty="0" smtClean="0"/>
              <a:t>  </a:t>
            </a:r>
            <a:r>
              <a:rPr lang="fr-FR" sz="3400" b="1" dirty="0" smtClean="0"/>
              <a:t>A titre transitoire, bénéficient d'une </a:t>
            </a:r>
            <a:r>
              <a:rPr lang="fr-FR" sz="3400" b="1" dirty="0" smtClean="0">
                <a:solidFill>
                  <a:srgbClr val="00B050"/>
                </a:solidFill>
              </a:rPr>
              <a:t>exonération</a:t>
            </a:r>
            <a:r>
              <a:rPr lang="fr-FR" sz="3400" b="1" dirty="0" smtClean="0"/>
              <a:t> de l'impôt forfaitaire unique au titre des </a:t>
            </a:r>
            <a:r>
              <a:rPr lang="fr-FR" sz="3400" b="1" dirty="0" smtClean="0">
                <a:solidFill>
                  <a:srgbClr val="00B050"/>
                </a:solidFill>
              </a:rPr>
              <a:t>deux premières </a:t>
            </a:r>
            <a:r>
              <a:rPr lang="fr-FR" sz="3400" b="1" dirty="0" smtClean="0"/>
              <a:t>années d'activité, les activités de petits  commerces nouvellement installées dans les sites aménagés par les collectivité</a:t>
            </a:r>
            <a:r>
              <a:rPr lang="fr-FR" sz="2800" b="1" dirty="0" smtClean="0"/>
              <a:t>s locales</a:t>
            </a:r>
            <a:r>
              <a:rPr lang="fr-FR" b="1" dirty="0" smtClean="0"/>
              <a:t>.</a:t>
            </a:r>
          </a:p>
          <a:p>
            <a:pPr>
              <a:buNone/>
            </a:pPr>
            <a:r>
              <a:rPr lang="fr-FR" b="1" dirty="0" smtClean="0"/>
              <a:t> </a:t>
            </a:r>
          </a:p>
          <a:p>
            <a:pPr algn="just">
              <a:buNone/>
            </a:pPr>
            <a:r>
              <a:rPr lang="fr-FR" dirty="0" smtClean="0"/>
              <a:t>    </a:t>
            </a:r>
            <a:r>
              <a:rPr lang="fr-FR" sz="3800" b="1" dirty="0" smtClean="0"/>
              <a:t>A l'issue de la période d'exonération, ces activités bénéficient d’un abattement sur l'impôt forfaitaire unique dû et ce, pendant les </a:t>
            </a:r>
            <a:r>
              <a:rPr lang="fr-FR" sz="3800" b="1" dirty="0" smtClean="0">
                <a:solidFill>
                  <a:srgbClr val="00B050"/>
                </a:solidFill>
              </a:rPr>
              <a:t>trois premières années d'imposition</a:t>
            </a:r>
            <a:r>
              <a:rPr lang="fr-FR" sz="3800" b="1" dirty="0" smtClean="0"/>
              <a:t>.</a:t>
            </a:r>
            <a:endParaRPr lang="fr-FR" sz="2800" b="1" dirty="0" smtClean="0"/>
          </a:p>
          <a:p>
            <a:pPr>
              <a:buNone/>
            </a:pPr>
            <a:r>
              <a:rPr lang="fr-FR" sz="2800" dirty="0" smtClean="0"/>
              <a:t> </a:t>
            </a:r>
          </a:p>
          <a:p>
            <a:pPr>
              <a:buNone/>
            </a:pPr>
            <a:r>
              <a:rPr lang="fr-FR" dirty="0" smtClean="0"/>
              <a:t>  </a:t>
            </a:r>
            <a:r>
              <a:rPr lang="fr-FR" sz="3800" b="1" dirty="0" smtClean="0"/>
              <a:t>Cet abattement se présente comme suit :</a:t>
            </a:r>
            <a:endParaRPr lang="fr-FR" b="1" dirty="0" smtClean="0"/>
          </a:p>
          <a:p>
            <a:pPr>
              <a:buNone/>
            </a:pPr>
            <a:r>
              <a:rPr lang="fr-FR" dirty="0" smtClean="0"/>
              <a:t> </a:t>
            </a:r>
          </a:p>
          <a:p>
            <a:r>
              <a:rPr lang="fr-FR" dirty="0" smtClean="0"/>
              <a:t> </a:t>
            </a:r>
            <a:r>
              <a:rPr lang="fr-FR" sz="3100" b="1" dirty="0" smtClean="0">
                <a:solidFill>
                  <a:srgbClr val="FF0000"/>
                </a:solidFill>
              </a:rPr>
              <a:t>1ère année d'imposition </a:t>
            </a:r>
            <a:r>
              <a:rPr lang="fr-FR" sz="3100" b="1" dirty="0" smtClean="0"/>
              <a:t>: </a:t>
            </a:r>
            <a:r>
              <a:rPr lang="fr-FR" sz="3100" b="1" dirty="0" smtClean="0">
                <a:solidFill>
                  <a:srgbClr val="00B050"/>
                </a:solidFill>
              </a:rPr>
              <a:t>un abattement de 70 % ;</a:t>
            </a:r>
          </a:p>
          <a:p>
            <a:r>
              <a:rPr lang="fr-FR" sz="3100" b="1" dirty="0" smtClean="0"/>
              <a:t> </a:t>
            </a:r>
            <a:r>
              <a:rPr lang="fr-FR" sz="3100" b="1" dirty="0" smtClean="0">
                <a:solidFill>
                  <a:srgbClr val="FF0000"/>
                </a:solidFill>
              </a:rPr>
              <a:t>2ème année d'imposition </a:t>
            </a:r>
            <a:r>
              <a:rPr lang="fr-FR" sz="3100" b="1" dirty="0" smtClean="0">
                <a:solidFill>
                  <a:srgbClr val="00B050"/>
                </a:solidFill>
              </a:rPr>
              <a:t>: un abattement de 50 % </a:t>
            </a:r>
            <a:r>
              <a:rPr lang="fr-FR" sz="3100" b="1" dirty="0" smtClean="0"/>
              <a:t>;</a:t>
            </a:r>
          </a:p>
          <a:p>
            <a:r>
              <a:rPr lang="fr-FR" sz="3100" b="1" dirty="0" smtClean="0"/>
              <a:t> </a:t>
            </a:r>
            <a:r>
              <a:rPr lang="fr-FR" sz="3100" b="1" dirty="0" smtClean="0">
                <a:solidFill>
                  <a:srgbClr val="FF0000"/>
                </a:solidFill>
              </a:rPr>
              <a:t>3ème année d'imposition </a:t>
            </a:r>
            <a:r>
              <a:rPr lang="fr-FR" sz="3100" b="1" dirty="0" smtClean="0"/>
              <a:t>: </a:t>
            </a:r>
            <a:r>
              <a:rPr lang="fr-FR" sz="3100" b="1" dirty="0" smtClean="0">
                <a:solidFill>
                  <a:srgbClr val="00B050"/>
                </a:solidFill>
              </a:rPr>
              <a:t>un abattement de 25 </a:t>
            </a:r>
            <a:r>
              <a:rPr lang="fr-FR" sz="3100" dirty="0" smtClean="0">
                <a:solidFill>
                  <a:srgbClr val="00B050"/>
                </a:solidFill>
              </a:rPr>
              <a:t>%.</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214282" y="500042"/>
            <a:ext cx="8643998" cy="5973910"/>
          </a:xfrm>
        </p:spPr>
        <p:txBody>
          <a:bodyPr>
            <a:normAutofit fontScale="92500" lnSpcReduction="20000"/>
          </a:bodyPr>
          <a:lstStyle/>
          <a:p>
            <a:pPr>
              <a:buFont typeface="Wingdings" pitchFamily="2" charset="2"/>
              <a:buChar char="Ø"/>
            </a:pPr>
            <a:r>
              <a:rPr lang="fr-FR" b="1" u="sng" dirty="0" smtClean="0"/>
              <a:t>Art. 13</a:t>
            </a:r>
            <a:r>
              <a:rPr lang="fr-FR" b="1" dirty="0" smtClean="0"/>
              <a:t>  Les activités exercées par les jeunes promoteurs d’investissements éligibles à l’aide du « Fonds national de soutien à l’emploi des jeunes », à la « Caisse nationale d'assurance-chômage » et à l'agence nationale de gestion du microcrédit, bénéficient d’un abattement d'impôt sur le revenu global ou l'impôt sur les bénéfices des sociétés, selon le cas, ainsi que sur la taxe sur l'activité professionnelle, dus à l'issue de la période des exonérations prévue par la législation fiscale en vigueur et ce, pendant les trois premières années d'imposition.</a:t>
            </a:r>
          </a:p>
          <a:p>
            <a:pPr>
              <a:buNone/>
            </a:pPr>
            <a:endParaRPr lang="fr-FR" dirty="0" smtClean="0"/>
          </a:p>
          <a:p>
            <a:pPr>
              <a:buNone/>
            </a:pPr>
            <a:r>
              <a:rPr lang="fr-FR" b="1" dirty="0" smtClean="0"/>
              <a:t>Cet abattement se présente comme suit :</a:t>
            </a:r>
          </a:p>
          <a:p>
            <a:endParaRPr lang="fr-FR" b="1" dirty="0" smtClean="0"/>
          </a:p>
          <a:p>
            <a:r>
              <a:rPr lang="fr-FR" b="1" dirty="0" smtClean="0"/>
              <a:t> 1ère année d'imposition : un abattement de 70 % ;</a:t>
            </a:r>
          </a:p>
          <a:p>
            <a:r>
              <a:rPr lang="fr-FR" b="1" dirty="0" smtClean="0"/>
              <a:t> 2ème année d'imposition : un abattement de 50 % ;</a:t>
            </a:r>
          </a:p>
          <a:p>
            <a:r>
              <a:rPr lang="fr-FR" b="1" dirty="0" smtClean="0"/>
              <a:t> 3ème année d'imposition : un abattement de 25 %.</a:t>
            </a:r>
          </a:p>
          <a:p>
            <a:pPr>
              <a:buNone/>
            </a:pPr>
            <a:r>
              <a:rPr lang="fr-FR" dirty="0" smtClean="0"/>
              <a:t>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19"/>
            <a:ext cx="7467600" cy="45719"/>
          </a:xfrm>
        </p:spPr>
        <p:txBody>
          <a:bodyPr>
            <a:normAutofit fontScale="90000"/>
          </a:bodyPr>
          <a:lstStyle/>
          <a:p>
            <a:endParaRPr lang="fr-FR" dirty="0"/>
          </a:p>
        </p:txBody>
      </p:sp>
      <p:graphicFrame>
        <p:nvGraphicFramePr>
          <p:cNvPr id="4" name="Espace réservé du contenu 3"/>
          <p:cNvGraphicFramePr>
            <a:graphicFrameLocks noGrp="1"/>
          </p:cNvGraphicFramePr>
          <p:nvPr>
            <p:ph sz="quarter" idx="1"/>
          </p:nvPr>
        </p:nvGraphicFramePr>
        <p:xfrm>
          <a:off x="457200" y="142852"/>
          <a:ext cx="8258175" cy="63309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928662" y="142853"/>
            <a:ext cx="7072362" cy="1200329"/>
          </a:xfrm>
          <a:prstGeom prst="rect">
            <a:avLst/>
          </a:prstGeom>
          <a:noFill/>
        </p:spPr>
        <p:txBody>
          <a:bodyPr wrap="square" rtlCol="0">
            <a:spAutoFit/>
          </a:bodyPr>
          <a:lstStyle/>
          <a:p>
            <a:pPr algn="ctr"/>
            <a:r>
              <a:rPr lang="fr-FR" b="1" dirty="0" smtClean="0">
                <a:solidFill>
                  <a:srgbClr val="C00000"/>
                </a:solidFill>
              </a:rPr>
              <a:t>REFLEXION POUR ATTENUER L’IMPACT DE CE PHENOMENE</a:t>
            </a:r>
          </a:p>
          <a:p>
            <a:pPr algn="ctr"/>
            <a:endParaRPr lang="fr-FR" b="1" dirty="0" smtClean="0"/>
          </a:p>
          <a:p>
            <a:endParaRPr lang="fr-FR" dirty="0"/>
          </a:p>
        </p:txBody>
      </p:sp>
    </p:spTree>
  </p:cSld>
  <p:clrMapOvr>
    <a:masterClrMapping/>
  </p:clrMapOvr>
  <p:transition>
    <p:randomBa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19"/>
            <a:ext cx="7467600" cy="45719"/>
          </a:xfrm>
        </p:spPr>
        <p:txBody>
          <a:bodyPr>
            <a:normAutofit fontScale="90000"/>
          </a:bodyPr>
          <a:lstStyle/>
          <a:p>
            <a:endParaRPr lang="fr-FR" dirty="0"/>
          </a:p>
        </p:txBody>
      </p:sp>
      <p:graphicFrame>
        <p:nvGraphicFramePr>
          <p:cNvPr id="4" name="Espace réservé du contenu 3"/>
          <p:cNvGraphicFramePr>
            <a:graphicFrameLocks noGrp="1"/>
          </p:cNvGraphicFramePr>
          <p:nvPr>
            <p:ph sz="quarter" idx="1"/>
          </p:nvPr>
        </p:nvGraphicFramePr>
        <p:xfrm>
          <a:off x="428596" y="0"/>
          <a:ext cx="8258175" cy="63309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282" y="0"/>
            <a:ext cx="8715436" cy="6715148"/>
          </a:xfrm>
        </p:spPr>
        <p:txBody>
          <a:bodyPr/>
          <a:lstStyle/>
          <a:p>
            <a:r>
              <a:rPr lang="fr-FR" dirty="0" smtClean="0"/>
              <a:t>   </a:t>
            </a:r>
            <a:br>
              <a:rPr lang="fr-FR" dirty="0" smtClean="0"/>
            </a:br>
            <a:r>
              <a:rPr lang="fr-FR" dirty="0" smtClean="0"/>
              <a:t/>
            </a:r>
            <a:br>
              <a:rPr lang="fr-FR" dirty="0" smtClean="0"/>
            </a:br>
            <a:endParaRPr lang="fr-FR" dirty="0"/>
          </a:p>
        </p:txBody>
      </p:sp>
      <p:sp>
        <p:nvSpPr>
          <p:cNvPr id="3" name="Sous-titre 2"/>
          <p:cNvSpPr>
            <a:spLocks noGrp="1"/>
          </p:cNvSpPr>
          <p:nvPr>
            <p:ph type="subTitle" idx="1"/>
          </p:nvPr>
        </p:nvSpPr>
        <p:spPr>
          <a:xfrm>
            <a:off x="285720" y="0"/>
            <a:ext cx="8572560" cy="6374922"/>
          </a:xfrm>
        </p:spPr>
        <p:txBody>
          <a:bodyPr>
            <a:normAutofit fontScale="70000" lnSpcReduction="20000"/>
          </a:bodyPr>
          <a:lstStyle/>
          <a:p>
            <a:r>
              <a:rPr lang="fr-FR" dirty="0" smtClean="0"/>
              <a:t> </a:t>
            </a:r>
          </a:p>
          <a:p>
            <a:r>
              <a:rPr lang="fr-FR" dirty="0" smtClean="0"/>
              <a:t> </a:t>
            </a:r>
          </a:p>
          <a:p>
            <a:pPr algn="ctr" rtl="1"/>
            <a:r>
              <a:rPr lang="ar-DZ" sz="5200" dirty="0" smtClean="0">
                <a:latin typeface="Arabic Typesetting" pitchFamily="66" charset="-78"/>
                <a:cs typeface="Arabic Typesetting" pitchFamily="66" charset="-78"/>
              </a:rPr>
              <a:t>الجمهوريـــــــة الجزائريـــــــة الديمقراطيــــــة الشعبيـــــــــــة</a:t>
            </a:r>
            <a:endParaRPr lang="fr-FR" sz="5200" dirty="0" smtClean="0">
              <a:latin typeface="Arabic Typesetting" pitchFamily="66" charset="-78"/>
              <a:cs typeface="Arabic Typesetting" pitchFamily="66" charset="-78"/>
            </a:endParaRPr>
          </a:p>
          <a:p>
            <a:pPr algn="r" rtl="1"/>
            <a:r>
              <a:rPr lang="ar-DZ" sz="2600" dirty="0" smtClean="0">
                <a:solidFill>
                  <a:schemeClr val="tx1"/>
                </a:solidFill>
                <a:latin typeface="Arabic Typesetting" pitchFamily="66" charset="-78"/>
                <a:cs typeface="Arabic Typesetting" pitchFamily="66" charset="-78"/>
              </a:rPr>
              <a:t>        </a:t>
            </a:r>
            <a:r>
              <a:rPr lang="fr-FR" sz="2600" dirty="0" smtClean="0">
                <a:latin typeface="Arabic Typesetting" pitchFamily="66" charset="-78"/>
                <a:cs typeface="Arabic Typesetting" pitchFamily="66" charset="-78"/>
              </a:rPr>
              <a:t> </a:t>
            </a:r>
            <a:r>
              <a:rPr lang="ar-DZ" sz="3400" dirty="0" smtClean="0">
                <a:solidFill>
                  <a:schemeClr val="tx1"/>
                </a:solidFill>
                <a:latin typeface="Arabic Typesetting" pitchFamily="66" charset="-78"/>
                <a:cs typeface="Arabic Typesetting" pitchFamily="66" charset="-78"/>
              </a:rPr>
              <a:t>وزارة التجـــــارة</a:t>
            </a:r>
            <a:r>
              <a:rPr lang="ar-DZ" sz="2300" dirty="0" smtClean="0">
                <a:solidFill>
                  <a:schemeClr val="tx1"/>
                </a:solidFill>
              </a:rPr>
              <a:t>                 </a:t>
            </a:r>
            <a:r>
              <a:rPr lang="fr-FR" sz="2300" dirty="0" smtClean="0">
                <a:solidFill>
                  <a:schemeClr val="tx1"/>
                </a:solidFill>
              </a:rPr>
              <a:t>    </a:t>
            </a:r>
            <a:r>
              <a:rPr lang="ar-DZ" sz="2300" dirty="0" smtClean="0">
                <a:solidFill>
                  <a:schemeClr val="tx1"/>
                </a:solidFill>
              </a:rPr>
              <a:t>          </a:t>
            </a:r>
            <a:r>
              <a:rPr lang="fr-FR" sz="2300" dirty="0" smtClean="0">
                <a:solidFill>
                  <a:schemeClr val="tx1"/>
                </a:solidFill>
              </a:rPr>
              <a:t>           </a:t>
            </a:r>
            <a:r>
              <a:rPr lang="ar-DZ" sz="2300" dirty="0" smtClean="0">
                <a:solidFill>
                  <a:schemeClr val="tx1"/>
                </a:solidFill>
              </a:rPr>
              <a:t>                            </a:t>
            </a:r>
            <a:r>
              <a:rPr lang="ar-DZ" sz="3400" dirty="0" smtClean="0">
                <a:solidFill>
                  <a:schemeClr val="tx1"/>
                </a:solidFill>
                <a:latin typeface="Arabic Typesetting" pitchFamily="66" charset="-78"/>
                <a:ea typeface="Arial Unicode MS" pitchFamily="34" charset="-128"/>
                <a:cs typeface="Arabic Typesetting" pitchFamily="66" charset="-78"/>
              </a:rPr>
              <a:t>مركز البحث في الاقتصاد المطبق من أجل التنمية</a:t>
            </a:r>
            <a:r>
              <a:rPr lang="fr-FR" b="0" dirty="0" smtClean="0"/>
              <a:t> </a:t>
            </a:r>
            <a:endParaRPr lang="fr-FR" b="0" dirty="0" smtClean="0">
              <a:solidFill>
                <a:schemeClr val="tx1"/>
              </a:solidFill>
            </a:endParaRPr>
          </a:p>
          <a:p>
            <a:r>
              <a:rPr lang="fr-FR" dirty="0" smtClean="0">
                <a:solidFill>
                  <a:schemeClr val="tx1"/>
                </a:solidFill>
                <a:latin typeface="Times New Roman" pitchFamily="18" charset="0"/>
                <a:cs typeface="Times New Roman" pitchFamily="18" charset="0"/>
              </a:rPr>
              <a:t>   </a:t>
            </a:r>
            <a:r>
              <a:rPr lang="fr-FR" sz="2100" dirty="0" smtClean="0">
                <a:solidFill>
                  <a:schemeClr val="tx1"/>
                </a:solidFill>
                <a:latin typeface="Times New Roman" pitchFamily="18" charset="0"/>
                <a:cs typeface="Times New Roman" pitchFamily="18" charset="0"/>
              </a:rPr>
              <a:t>Centre de Recherche en Economie                                   </a:t>
            </a:r>
            <a:r>
              <a:rPr lang="ar-DZ" sz="2100" dirty="0" smtClean="0">
                <a:solidFill>
                  <a:schemeClr val="tx1"/>
                </a:solidFill>
                <a:latin typeface="Times New Roman" pitchFamily="18" charset="0"/>
                <a:cs typeface="Times New Roman" pitchFamily="18" charset="0"/>
              </a:rPr>
              <a:t>                               </a:t>
            </a:r>
            <a:r>
              <a:rPr lang="fr-FR" sz="2100" dirty="0" smtClean="0">
                <a:solidFill>
                  <a:schemeClr val="tx1"/>
                </a:solidFill>
                <a:latin typeface="Times New Roman" pitchFamily="18" charset="0"/>
                <a:cs typeface="Times New Roman" pitchFamily="18" charset="0"/>
              </a:rPr>
              <a:t>   Ministère du Commerce</a:t>
            </a:r>
          </a:p>
          <a:p>
            <a:r>
              <a:rPr lang="fr-FR" sz="2100" dirty="0" smtClean="0">
                <a:solidFill>
                  <a:schemeClr val="tx1"/>
                </a:solidFill>
                <a:latin typeface="Times New Roman" pitchFamily="18" charset="0"/>
                <a:cs typeface="Times New Roman" pitchFamily="18" charset="0"/>
              </a:rPr>
              <a:t>   Appliquée pour le Développement</a:t>
            </a:r>
          </a:p>
          <a:p>
            <a:endParaRPr lang="fr-FR" dirty="0" smtClean="0"/>
          </a:p>
          <a:p>
            <a:endParaRPr lang="fr-FR" dirty="0" smtClean="0"/>
          </a:p>
          <a:p>
            <a:pPr algn="ctr"/>
            <a:r>
              <a:rPr lang="fr-FR" sz="2400" dirty="0" smtClean="0">
                <a:solidFill>
                  <a:srgbClr val="0070C0"/>
                </a:solidFill>
              </a:rPr>
              <a:t>ATELIER DE LANCEMENT DE L’ETUDE SUR L’ECONOMIE INFORMELL</a:t>
            </a:r>
            <a:r>
              <a:rPr lang="fr-FR" sz="2400" u="sng" dirty="0" smtClean="0">
                <a:solidFill>
                  <a:srgbClr val="0070C0"/>
                </a:solidFill>
              </a:rPr>
              <a:t>E</a:t>
            </a:r>
          </a:p>
          <a:p>
            <a:pPr algn="ctr"/>
            <a:r>
              <a:rPr lang="fr-FR" sz="2400" dirty="0" smtClean="0">
                <a:solidFill>
                  <a:srgbClr val="0070C0"/>
                </a:solidFill>
              </a:rPr>
              <a:t>« Convention cadre de coopération » </a:t>
            </a:r>
          </a:p>
          <a:p>
            <a:pPr algn="ctr"/>
            <a:endParaRPr lang="fr-FR" sz="2400" dirty="0" smtClean="0">
              <a:solidFill>
                <a:srgbClr val="0070C0"/>
              </a:solidFill>
            </a:endParaRPr>
          </a:p>
          <a:p>
            <a:pPr algn="ctr"/>
            <a:endParaRPr lang="fr-FR" sz="2400" dirty="0" smtClean="0">
              <a:solidFill>
                <a:srgbClr val="0070C0"/>
              </a:solidFill>
            </a:endParaRPr>
          </a:p>
          <a:p>
            <a:pPr algn="ctr"/>
            <a:endParaRPr lang="fr-FR" sz="2400" dirty="0" smtClean="0">
              <a:solidFill>
                <a:srgbClr val="0070C0"/>
              </a:solidFill>
            </a:endParaRPr>
          </a:p>
          <a:p>
            <a:pPr algn="ctr"/>
            <a:r>
              <a:rPr lang="fr-FR" sz="2400" dirty="0" smtClean="0">
                <a:solidFill>
                  <a:srgbClr val="C00000"/>
                </a:solidFill>
              </a:rPr>
              <a:t>« </a:t>
            </a:r>
            <a:r>
              <a:rPr lang="fr-FR" sz="2400" i="1" dirty="0" smtClean="0">
                <a:solidFill>
                  <a:srgbClr val="C00000"/>
                </a:solidFill>
              </a:rPr>
              <a:t>EVALUATION DES ACTIONS  DE RESORPTION  PAR L’ETAT DES</a:t>
            </a:r>
          </a:p>
          <a:p>
            <a:pPr algn="ctr"/>
            <a:r>
              <a:rPr lang="fr-FR" sz="2400" i="1" dirty="0" smtClean="0">
                <a:solidFill>
                  <a:srgbClr val="C00000"/>
                </a:solidFill>
              </a:rPr>
              <a:t> MARCHES  INFORMELS </a:t>
            </a:r>
            <a:r>
              <a:rPr lang="fr-FR" sz="2400" i="1" dirty="0" smtClean="0">
                <a:solidFill>
                  <a:schemeClr val="accent3"/>
                </a:solidFill>
              </a:rPr>
              <a:t>»</a:t>
            </a:r>
          </a:p>
          <a:p>
            <a:pPr algn="ctr"/>
            <a:endParaRPr lang="fr-FR" sz="2400" dirty="0" smtClean="0">
              <a:solidFill>
                <a:srgbClr val="0070C0"/>
              </a:solidFill>
            </a:endParaRPr>
          </a:p>
          <a:p>
            <a:pPr algn="ctr"/>
            <a:endParaRPr lang="fr-FR" sz="2400" dirty="0" smtClean="0">
              <a:solidFill>
                <a:srgbClr val="0070C0"/>
              </a:solidFill>
            </a:endParaRPr>
          </a:p>
          <a:p>
            <a:pPr algn="ctr"/>
            <a:r>
              <a:rPr lang="fr-FR" sz="2400" dirty="0" smtClean="0">
                <a:solidFill>
                  <a:schemeClr val="tx1"/>
                </a:solidFill>
              </a:rPr>
              <a:t>Présentée par </a:t>
            </a:r>
            <a:r>
              <a:rPr lang="fr-FR" sz="2400" dirty="0" smtClean="0">
                <a:solidFill>
                  <a:srgbClr val="0070C0"/>
                </a:solidFill>
              </a:rPr>
              <a:t>: Mr. </a:t>
            </a:r>
            <a:r>
              <a:rPr lang="fr-FR" sz="2400" i="1" dirty="0" smtClean="0">
                <a:solidFill>
                  <a:srgbClr val="0070C0"/>
                </a:solidFill>
              </a:rPr>
              <a:t>SAADI ABDERRAHMANE </a:t>
            </a:r>
            <a:r>
              <a:rPr lang="fr-FR" sz="2400" dirty="0" smtClean="0">
                <a:solidFill>
                  <a:srgbClr val="0070C0"/>
                </a:solidFill>
              </a:rPr>
              <a:t>, Sous-directeur   des Statistiques et de l’Information Economique –Ministère du Commerce -</a:t>
            </a:r>
          </a:p>
          <a:p>
            <a:pPr algn="ctr"/>
            <a:endParaRPr lang="fr-FR" sz="2400" dirty="0" smtClean="0">
              <a:solidFill>
                <a:srgbClr val="0070C0"/>
              </a:solidFill>
            </a:endParaRPr>
          </a:p>
          <a:p>
            <a:pPr algn="ctr"/>
            <a:r>
              <a:rPr lang="fr-FR" sz="2400" dirty="0" smtClean="0">
                <a:solidFill>
                  <a:srgbClr val="0070C0"/>
                </a:solidFill>
              </a:rPr>
              <a:t>SAFEX,  le 02 mars 2017, </a:t>
            </a:r>
          </a:p>
        </p:txBody>
      </p:sp>
      <p:sp>
        <p:nvSpPr>
          <p:cNvPr id="15" name="Espace réservé du numéro de diapositive 14"/>
          <p:cNvSpPr>
            <a:spLocks noGrp="1"/>
          </p:cNvSpPr>
          <p:nvPr>
            <p:ph type="sldNum" sz="quarter" idx="12"/>
          </p:nvPr>
        </p:nvSpPr>
        <p:spPr>
          <a:xfrm>
            <a:off x="7786710" y="6357958"/>
            <a:ext cx="928694" cy="357190"/>
          </a:xfrm>
        </p:spPr>
        <p:txBody>
          <a:bodyPr/>
          <a:lstStyle/>
          <a:p>
            <a:fld id="{2F508FA7-6F97-40FB-9104-7904F1A21852}" type="slidenum">
              <a:rPr lang="fr-FR" smtClean="0"/>
              <a:pPr/>
              <a:t>2</a:t>
            </a:fld>
            <a:endParaRPr lang="fr-FR" dirty="0"/>
          </a:p>
        </p:txBody>
      </p:sp>
      <p:grpSp>
        <p:nvGrpSpPr>
          <p:cNvPr id="4" name="Group 2"/>
          <p:cNvGrpSpPr>
            <a:grpSpLocks/>
          </p:cNvGrpSpPr>
          <p:nvPr/>
        </p:nvGrpSpPr>
        <p:grpSpPr bwMode="auto">
          <a:xfrm>
            <a:off x="714348" y="1643050"/>
            <a:ext cx="7858180" cy="4076795"/>
            <a:chOff x="4043" y="338"/>
            <a:chExt cx="7684" cy="2256"/>
          </a:xfrm>
        </p:grpSpPr>
        <p:sp>
          <p:nvSpPr>
            <p:cNvPr id="1030" name="Text Box 6"/>
            <p:cNvSpPr txBox="1">
              <a:spLocks noChangeArrowheads="1"/>
            </p:cNvSpPr>
            <p:nvPr/>
          </p:nvSpPr>
          <p:spPr bwMode="auto">
            <a:xfrm flipV="1">
              <a:off x="8127" y="2569"/>
              <a:ext cx="3600" cy="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WordArt 8"/>
            <p:cNvSpPr>
              <a:spLocks noChangeArrowheads="1" noChangeShapeType="1" noTextEdit="1"/>
            </p:cNvSpPr>
            <p:nvPr/>
          </p:nvSpPr>
          <p:spPr bwMode="auto">
            <a:xfrm>
              <a:off x="4043" y="338"/>
              <a:ext cx="3780" cy="180"/>
            </a:xfrm>
            <a:prstGeom prst="rect">
              <a:avLst/>
            </a:prstGeom>
          </p:spPr>
          <p:txBody>
            <a:bodyPr wrap="none" fromWordArt="1">
              <a:prstTxWarp prst="textPlain">
                <a:avLst>
                  <a:gd name="adj" fmla="val 50000"/>
                </a:avLst>
              </a:prstTxWarp>
            </a:bodyPr>
            <a:lstStyle/>
            <a:p>
              <a:pPr algn="ctr" rtl="1"/>
              <a:endParaRPr lang="fr-FR" sz="800" kern="10" spc="0" dirty="0">
                <a:ln w="9525">
                  <a:solidFill>
                    <a:srgbClr val="000000"/>
                  </a:solidFill>
                  <a:round/>
                  <a:headEnd/>
                  <a:tailEnd/>
                </a:ln>
                <a:solidFill>
                  <a:srgbClr val="FFFFFF"/>
                </a:solidFill>
                <a:effectLst/>
                <a:latin typeface="Arial Black"/>
              </a:endParaRPr>
            </a:p>
          </p:txBody>
        </p:sp>
      </p:grpSp>
      <p:sp>
        <p:nvSpPr>
          <p:cNvPr id="14" name="Rectangle 13"/>
          <p:cNvSpPr/>
          <p:nvPr/>
        </p:nvSpPr>
        <p:spPr>
          <a:xfrm flipV="1">
            <a:off x="6357950" y="1185903"/>
            <a:ext cx="2214578" cy="400110"/>
          </a:xfrm>
          <a:prstGeom prst="rect">
            <a:avLst/>
          </a:prstGeom>
        </p:spPr>
        <p:txBody>
          <a:bodyPr wrap="square">
            <a:spAutoFit/>
          </a:bodyPr>
          <a:lstStyle/>
          <a:p>
            <a:pPr algn="r"/>
            <a:endParaRPr lang="fr-FR" sz="2000" b="1" u="sng" dirty="0"/>
          </a:p>
        </p:txBody>
      </p:sp>
      <p:pic>
        <p:nvPicPr>
          <p:cNvPr id="9" name="irc_mi" descr="Résultat de recherche d'images pour &quot;SIGLE PNUD&quot;">
            <a:hlinkClick r:id="rId2"/>
          </p:cNvPr>
          <p:cNvPicPr/>
          <p:nvPr/>
        </p:nvPicPr>
        <p:blipFill>
          <a:blip r:embed="rId3"/>
          <a:srcRect/>
          <a:stretch>
            <a:fillRect/>
          </a:stretch>
        </p:blipFill>
        <p:spPr bwMode="auto">
          <a:xfrm>
            <a:off x="4071934" y="1428736"/>
            <a:ext cx="1684078" cy="627797"/>
          </a:xfrm>
          <a:prstGeom prst="rect">
            <a:avLst/>
          </a:prstGeom>
          <a:noFill/>
          <a:ln w="9525">
            <a:noFill/>
            <a:miter lim="800000"/>
            <a:headEnd/>
            <a:tailEnd/>
          </a:ln>
        </p:spPr>
      </p:pic>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142852"/>
            <a:ext cx="7467600" cy="131786"/>
          </a:xfrm>
        </p:spPr>
        <p:txBody>
          <a:bodyPr>
            <a:normAutofit fontScale="90000"/>
          </a:bodyPr>
          <a:lstStyle/>
          <a:p>
            <a:endParaRPr lang="fr-FR" dirty="0"/>
          </a:p>
        </p:txBody>
      </p:sp>
      <p:sp>
        <p:nvSpPr>
          <p:cNvPr id="3" name="Espace réservé du contenu 2"/>
          <p:cNvSpPr>
            <a:spLocks noGrp="1"/>
          </p:cNvSpPr>
          <p:nvPr>
            <p:ph sz="quarter" idx="1"/>
          </p:nvPr>
        </p:nvSpPr>
        <p:spPr>
          <a:xfrm>
            <a:off x="457200" y="285728"/>
            <a:ext cx="8329642" cy="6188224"/>
          </a:xfrm>
        </p:spPr>
        <p:txBody>
          <a:bodyPr/>
          <a:lstStyle/>
          <a:p>
            <a:endParaRPr lang="fr-FR" dirty="0"/>
          </a:p>
        </p:txBody>
      </p:sp>
      <p:sp>
        <p:nvSpPr>
          <p:cNvPr id="5" name="Parchemin vertical 4"/>
          <p:cNvSpPr/>
          <p:nvPr/>
        </p:nvSpPr>
        <p:spPr>
          <a:xfrm>
            <a:off x="785786" y="2143116"/>
            <a:ext cx="7143800" cy="2857520"/>
          </a:xfrm>
          <a:prstGeom prst="verticalScroll">
            <a:avLst/>
          </a:prstGeom>
          <a:solidFill>
            <a:schemeClr val="accent1">
              <a:lumMod val="60000"/>
              <a:lumOff val="40000"/>
            </a:schemeClr>
          </a:solidFill>
          <a:ln>
            <a:solidFill>
              <a:schemeClr val="tx1"/>
            </a:solidFill>
          </a:ln>
          <a:effectLst>
            <a:glow rad="101600">
              <a:srgbClr val="00B0F0">
                <a:alpha val="40000"/>
              </a:srgbClr>
            </a:glow>
            <a:softEdge rad="12700"/>
          </a:effectLst>
          <a:scene3d>
            <a:camera prst="perspectiveRelaxedModerately"/>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fr-FR" sz="4400" i="1" dirty="0" smtClean="0">
                <a:solidFill>
                  <a:schemeClr val="accent3">
                    <a:lumMod val="75000"/>
                  </a:schemeClr>
                </a:solidFill>
              </a:rPr>
              <a:t>Merci pour votre</a:t>
            </a:r>
          </a:p>
          <a:p>
            <a:pPr algn="ctr">
              <a:buNone/>
            </a:pPr>
            <a:r>
              <a:rPr lang="fr-FR" sz="4400" i="1" dirty="0" smtClean="0">
                <a:solidFill>
                  <a:schemeClr val="accent3">
                    <a:lumMod val="75000"/>
                  </a:schemeClr>
                </a:solidFill>
              </a:rPr>
              <a:t>aimable attention </a:t>
            </a:r>
            <a:endParaRPr lang="fr-FR" sz="4400" dirty="0">
              <a:solidFill>
                <a:schemeClr val="accent3">
                  <a:lumMod val="75000"/>
                </a:schemeClr>
              </a:solidFill>
            </a:endParaRPr>
          </a:p>
        </p:txBody>
      </p:sp>
    </p:spTree>
  </p:cSld>
  <p:clrMapOvr>
    <a:masterClrMapping/>
  </p:clrMapOvr>
  <p:transition>
    <p:blind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282" y="0"/>
            <a:ext cx="8429684" cy="6715148"/>
          </a:xfrm>
        </p:spPr>
        <p:txBody>
          <a:bodyPr/>
          <a:lstStyle/>
          <a:p>
            <a:r>
              <a:rPr lang="fr-FR" dirty="0" smtClean="0"/>
              <a:t>   </a:t>
            </a:r>
            <a:br>
              <a:rPr lang="fr-FR" dirty="0" smtClean="0"/>
            </a:br>
            <a:r>
              <a:rPr lang="fr-FR" dirty="0" smtClean="0"/>
              <a:t/>
            </a:r>
            <a:br>
              <a:rPr lang="fr-FR" dirty="0" smtClean="0"/>
            </a:br>
            <a:endParaRPr lang="fr-FR" dirty="0"/>
          </a:p>
        </p:txBody>
      </p:sp>
      <p:sp>
        <p:nvSpPr>
          <p:cNvPr id="3" name="Sous-titre 2"/>
          <p:cNvSpPr>
            <a:spLocks noGrp="1"/>
          </p:cNvSpPr>
          <p:nvPr>
            <p:ph type="subTitle" idx="1"/>
          </p:nvPr>
        </p:nvSpPr>
        <p:spPr>
          <a:xfrm>
            <a:off x="285720" y="0"/>
            <a:ext cx="8572560" cy="6374922"/>
          </a:xfrm>
        </p:spPr>
        <p:txBody>
          <a:bodyPr/>
          <a:lstStyle/>
          <a:p>
            <a:r>
              <a:rPr lang="fr-FR" dirty="0" smtClean="0"/>
              <a:t> </a:t>
            </a:r>
          </a:p>
          <a:p>
            <a:r>
              <a:rPr lang="fr-FR" dirty="0" smtClean="0"/>
              <a:t> </a:t>
            </a:r>
          </a:p>
          <a:p>
            <a:pPr algn="ctr"/>
            <a:r>
              <a:rPr lang="fr-FR" dirty="0" smtClean="0"/>
              <a:t> </a:t>
            </a:r>
          </a:p>
          <a:p>
            <a:endParaRPr lang="fr-FR" dirty="0"/>
          </a:p>
        </p:txBody>
      </p:sp>
      <p:grpSp>
        <p:nvGrpSpPr>
          <p:cNvPr id="4" name="Group 2"/>
          <p:cNvGrpSpPr>
            <a:grpSpLocks/>
          </p:cNvGrpSpPr>
          <p:nvPr/>
        </p:nvGrpSpPr>
        <p:grpSpPr bwMode="auto">
          <a:xfrm>
            <a:off x="714348" y="1643050"/>
            <a:ext cx="7858180" cy="4076795"/>
            <a:chOff x="4043" y="338"/>
            <a:chExt cx="7684" cy="2256"/>
          </a:xfrm>
        </p:grpSpPr>
        <p:sp>
          <p:nvSpPr>
            <p:cNvPr id="1030" name="Text Box 6"/>
            <p:cNvSpPr txBox="1">
              <a:spLocks noChangeArrowheads="1"/>
            </p:cNvSpPr>
            <p:nvPr/>
          </p:nvSpPr>
          <p:spPr bwMode="auto">
            <a:xfrm flipV="1">
              <a:off x="8127" y="2569"/>
              <a:ext cx="3600" cy="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WordArt 8"/>
            <p:cNvSpPr>
              <a:spLocks noChangeArrowheads="1" noChangeShapeType="1" noTextEdit="1"/>
            </p:cNvSpPr>
            <p:nvPr/>
          </p:nvSpPr>
          <p:spPr bwMode="auto">
            <a:xfrm>
              <a:off x="4043" y="338"/>
              <a:ext cx="3780" cy="180"/>
            </a:xfrm>
            <a:prstGeom prst="rect">
              <a:avLst/>
            </a:prstGeom>
          </p:spPr>
          <p:txBody>
            <a:bodyPr wrap="none" fromWordArt="1">
              <a:prstTxWarp prst="textPlain">
                <a:avLst>
                  <a:gd name="adj" fmla="val 50000"/>
                </a:avLst>
              </a:prstTxWarp>
            </a:bodyPr>
            <a:lstStyle/>
            <a:p>
              <a:pPr algn="ctr" rtl="1"/>
              <a:endParaRPr lang="fr-FR" sz="800" kern="10" spc="0" dirty="0">
                <a:ln w="9525">
                  <a:solidFill>
                    <a:srgbClr val="000000"/>
                  </a:solidFill>
                  <a:round/>
                  <a:headEnd/>
                  <a:tailEnd/>
                </a:ln>
                <a:solidFill>
                  <a:srgbClr val="FFFFFF"/>
                </a:solidFill>
                <a:effectLst/>
                <a:latin typeface="Arial Black"/>
              </a:endParaRPr>
            </a:p>
          </p:txBody>
        </p:sp>
      </p:grpSp>
      <p:sp>
        <p:nvSpPr>
          <p:cNvPr id="14" name="Rectangle 13"/>
          <p:cNvSpPr/>
          <p:nvPr/>
        </p:nvSpPr>
        <p:spPr>
          <a:xfrm flipV="1">
            <a:off x="6357950" y="1185903"/>
            <a:ext cx="2214578" cy="400110"/>
          </a:xfrm>
          <a:prstGeom prst="rect">
            <a:avLst/>
          </a:prstGeom>
        </p:spPr>
        <p:txBody>
          <a:bodyPr wrap="square">
            <a:spAutoFit/>
          </a:bodyPr>
          <a:lstStyle/>
          <a:p>
            <a:pPr algn="r"/>
            <a:endParaRPr lang="fr-FR" sz="2000" b="1" u="sng" dirty="0"/>
          </a:p>
        </p:txBody>
      </p:sp>
      <p:sp>
        <p:nvSpPr>
          <p:cNvPr id="15" name="Espace réservé du numéro de diapositive 14"/>
          <p:cNvSpPr>
            <a:spLocks noGrp="1"/>
          </p:cNvSpPr>
          <p:nvPr>
            <p:ph type="sldNum" sz="quarter" idx="12"/>
          </p:nvPr>
        </p:nvSpPr>
        <p:spPr/>
        <p:txBody>
          <a:bodyPr/>
          <a:lstStyle/>
          <a:p>
            <a:endParaRPr lang="fr-FR" dirty="0"/>
          </a:p>
        </p:txBody>
      </p:sp>
      <p:sp>
        <p:nvSpPr>
          <p:cNvPr id="10" name="Rectangle 9"/>
          <p:cNvSpPr/>
          <p:nvPr/>
        </p:nvSpPr>
        <p:spPr>
          <a:xfrm>
            <a:off x="142844" y="214290"/>
            <a:ext cx="9001156" cy="8586966"/>
          </a:xfrm>
          <a:prstGeom prst="rect">
            <a:avLst/>
          </a:prstGeom>
        </p:spPr>
        <p:txBody>
          <a:bodyPr wrap="square">
            <a:spAutoFit/>
          </a:bodyPr>
          <a:lstStyle/>
          <a:p>
            <a:pPr algn="ctr"/>
            <a:r>
              <a:rPr lang="fr-FR" sz="2400" b="1" dirty="0" smtClean="0"/>
              <a:t>             Le </a:t>
            </a:r>
            <a:r>
              <a:rPr lang="fr-FR" sz="2400" b="1" dirty="0"/>
              <a:t>concept d'informel, découvert dans les années 70, </a:t>
            </a:r>
            <a:r>
              <a:rPr lang="fr-FR" sz="2400" b="1" dirty="0" smtClean="0"/>
              <a:t>existe dans </a:t>
            </a:r>
            <a:r>
              <a:rPr lang="fr-FR" sz="2400" b="1" dirty="0"/>
              <a:t>toutes les économies. </a:t>
            </a:r>
            <a:endParaRPr lang="fr-FR" sz="2400" b="1" dirty="0" smtClean="0"/>
          </a:p>
          <a:p>
            <a:pPr algn="ctr"/>
            <a:endParaRPr lang="fr-FR" sz="2400" b="1" dirty="0" smtClean="0"/>
          </a:p>
          <a:p>
            <a:pPr algn="ctr"/>
            <a:r>
              <a:rPr lang="fr-FR" sz="2400" b="1" dirty="0" smtClean="0"/>
              <a:t>           C'est </a:t>
            </a:r>
            <a:r>
              <a:rPr lang="fr-FR" sz="2400" b="1" dirty="0"/>
              <a:t>une </a:t>
            </a:r>
            <a:r>
              <a:rPr lang="fr-FR" sz="2400" b="1" dirty="0" smtClean="0"/>
              <a:t>  réalité universelle mais </a:t>
            </a:r>
            <a:r>
              <a:rPr lang="fr-FR" sz="2400" b="1" dirty="0"/>
              <a:t>à des proportions </a:t>
            </a:r>
            <a:r>
              <a:rPr lang="fr-FR" sz="2400" b="1" dirty="0" smtClean="0"/>
              <a:t> variant </a:t>
            </a:r>
            <a:r>
              <a:rPr lang="fr-FR" sz="2400" b="1" dirty="0"/>
              <a:t>selon les capacités </a:t>
            </a:r>
            <a:r>
              <a:rPr lang="fr-FR" sz="2400" b="1" dirty="0" smtClean="0"/>
              <a:t>économiques et financières existantes </a:t>
            </a:r>
            <a:r>
              <a:rPr lang="fr-FR" sz="2400" b="1" dirty="0"/>
              <a:t>de chaque pays</a:t>
            </a:r>
            <a:r>
              <a:rPr lang="fr-FR" sz="2400" b="1" dirty="0" smtClean="0"/>
              <a:t>.</a:t>
            </a:r>
          </a:p>
          <a:p>
            <a:pPr algn="ctr"/>
            <a:endParaRPr lang="fr-FR" dirty="0"/>
          </a:p>
          <a:p>
            <a:pPr algn="ctr"/>
            <a:endParaRPr lang="fr-FR" dirty="0"/>
          </a:p>
          <a:p>
            <a:pPr algn="ctr"/>
            <a:r>
              <a:rPr lang="fr-FR" sz="2400" b="1" dirty="0" smtClean="0"/>
              <a:t>             Les </a:t>
            </a:r>
            <a:r>
              <a:rPr lang="fr-FR" sz="2400" b="1" dirty="0"/>
              <a:t>conceptions et les façons de mesurer </a:t>
            </a:r>
            <a:r>
              <a:rPr lang="fr-FR" sz="2400" b="1" dirty="0" smtClean="0"/>
              <a:t>et d’appréhender le </a:t>
            </a:r>
            <a:r>
              <a:rPr lang="fr-FR" sz="2400" b="1" dirty="0"/>
              <a:t>phénomène du commerce informel sont toujours </a:t>
            </a:r>
            <a:r>
              <a:rPr lang="fr-FR" sz="2400" b="1" dirty="0" smtClean="0"/>
              <a:t>aussi nombreuses </a:t>
            </a:r>
            <a:r>
              <a:rPr lang="fr-FR" sz="2400" b="1" dirty="0"/>
              <a:t>et </a:t>
            </a:r>
            <a:r>
              <a:rPr lang="fr-FR" sz="2400" b="1" dirty="0" smtClean="0"/>
              <a:t>variées selon les stratégies adoptées par chaque pays pour face à ce phénomène</a:t>
            </a:r>
            <a:r>
              <a:rPr lang="fr-FR" dirty="0" smtClean="0"/>
              <a:t>.</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a:p>
        </p:txBody>
      </p:sp>
      <p:sp>
        <p:nvSpPr>
          <p:cNvPr id="11" name="Flèche droite 10"/>
          <p:cNvSpPr/>
          <p:nvPr/>
        </p:nvSpPr>
        <p:spPr>
          <a:xfrm>
            <a:off x="357158" y="428604"/>
            <a:ext cx="978408" cy="214314"/>
          </a:xfrm>
          <a:prstGeom prst="rightArrow">
            <a:avLst/>
          </a:prstGeom>
          <a:ln>
            <a:solidFill>
              <a:schemeClr val="bg1">
                <a:lumMod val="95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fr-FR" dirty="0"/>
          </a:p>
        </p:txBody>
      </p:sp>
      <p:sp>
        <p:nvSpPr>
          <p:cNvPr id="16" name="Flèche droite 15"/>
          <p:cNvSpPr/>
          <p:nvPr/>
        </p:nvSpPr>
        <p:spPr>
          <a:xfrm>
            <a:off x="428596" y="3071810"/>
            <a:ext cx="978408" cy="214314"/>
          </a:xfrm>
          <a:prstGeom prst="rightArrow">
            <a:avLst/>
          </a:prstGeom>
          <a:ln>
            <a:solidFill>
              <a:schemeClr val="bg1">
                <a:lumMod val="95000"/>
              </a:schemeClr>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fr-FR" dirty="0"/>
          </a:p>
        </p:txBody>
      </p:sp>
      <p:sp>
        <p:nvSpPr>
          <p:cNvPr id="13" name="Flèche droite 12"/>
          <p:cNvSpPr/>
          <p:nvPr/>
        </p:nvSpPr>
        <p:spPr>
          <a:xfrm>
            <a:off x="357158" y="1500174"/>
            <a:ext cx="978408" cy="214314"/>
          </a:xfrm>
          <a:prstGeom prst="rightArrow">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19"/>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457200" y="142852"/>
            <a:ext cx="8258204" cy="6331100"/>
          </a:xfrm>
        </p:spPr>
        <p:txBody>
          <a:bodyPr>
            <a:normAutofit fontScale="92500" lnSpcReduction="20000"/>
          </a:bodyPr>
          <a:lstStyle/>
          <a:p>
            <a:pPr algn="ctr">
              <a:buNone/>
            </a:pPr>
            <a:endParaRPr lang="fr-FR" b="1" dirty="0" smtClean="0"/>
          </a:p>
          <a:p>
            <a:pPr algn="ctr">
              <a:buNone/>
            </a:pPr>
            <a:r>
              <a:rPr lang="fr-FR" b="1" dirty="0" smtClean="0"/>
              <a:t>La terminologie désignant ce phénomène ne fait pas l’unanimité</a:t>
            </a:r>
            <a:r>
              <a:rPr lang="fr-FR" dirty="0" smtClean="0"/>
              <a:t>:  </a:t>
            </a:r>
          </a:p>
          <a:p>
            <a:pPr>
              <a:buFont typeface="Wingdings" pitchFamily="2" charset="2"/>
              <a:buChar char="Ø"/>
            </a:pPr>
            <a:r>
              <a:rPr lang="fr-FR" dirty="0" smtClean="0"/>
              <a:t> </a:t>
            </a:r>
            <a:r>
              <a:rPr lang="fr-FR" b="1" dirty="0" smtClean="0"/>
              <a:t>économie informelle; </a:t>
            </a:r>
          </a:p>
          <a:p>
            <a:pPr>
              <a:buFont typeface="Wingdings" pitchFamily="2" charset="2"/>
              <a:buChar char="Ø"/>
            </a:pPr>
            <a:r>
              <a:rPr lang="fr-FR" b="1" dirty="0" smtClean="0"/>
              <a:t> secteur informel:</a:t>
            </a:r>
          </a:p>
          <a:p>
            <a:pPr>
              <a:buFont typeface="Wingdings" pitchFamily="2" charset="2"/>
              <a:buChar char="Ø"/>
            </a:pPr>
            <a:r>
              <a:rPr lang="fr-FR" b="1" dirty="0" smtClean="0"/>
              <a:t> économie souterraine;</a:t>
            </a:r>
          </a:p>
          <a:p>
            <a:pPr>
              <a:buFont typeface="Wingdings" pitchFamily="2" charset="2"/>
              <a:buChar char="Ø"/>
            </a:pPr>
            <a:r>
              <a:rPr lang="fr-FR" b="1" dirty="0" smtClean="0"/>
              <a:t> secteur non structuré</a:t>
            </a:r>
            <a:r>
              <a:rPr lang="fr-FR" dirty="0" smtClean="0"/>
              <a:t>.</a:t>
            </a:r>
          </a:p>
          <a:p>
            <a:pPr algn="ctr">
              <a:buNone/>
            </a:pPr>
            <a:r>
              <a:rPr lang="fr-FR" b="1" dirty="0" smtClean="0">
                <a:solidFill>
                  <a:srgbClr val="FF0000"/>
                </a:solidFill>
              </a:rPr>
              <a:t>Ou encore, économie </a:t>
            </a:r>
          </a:p>
          <a:p>
            <a:r>
              <a:rPr lang="fr-FR" b="1" dirty="0" smtClean="0"/>
              <a:t>duale,  </a:t>
            </a:r>
          </a:p>
          <a:p>
            <a:r>
              <a:rPr lang="fr-FR" b="1" dirty="0" smtClean="0"/>
              <a:t>parallèle,</a:t>
            </a:r>
          </a:p>
          <a:p>
            <a:r>
              <a:rPr lang="fr-FR" b="1" dirty="0" smtClean="0"/>
              <a:t>alternative, </a:t>
            </a:r>
          </a:p>
          <a:p>
            <a:r>
              <a:rPr lang="fr-FR" b="1" dirty="0" smtClean="0"/>
              <a:t>non déclarée,</a:t>
            </a:r>
          </a:p>
          <a:p>
            <a:r>
              <a:rPr lang="fr-FR" b="1" dirty="0" smtClean="0"/>
              <a:t>non enregistrée,</a:t>
            </a:r>
          </a:p>
          <a:p>
            <a:r>
              <a:rPr lang="fr-FR" b="1" dirty="0" smtClean="0"/>
              <a:t>marginale,</a:t>
            </a:r>
          </a:p>
          <a:p>
            <a:r>
              <a:rPr lang="fr-FR" b="1" dirty="0" smtClean="0"/>
              <a:t>invisible, </a:t>
            </a:r>
          </a:p>
          <a:p>
            <a:r>
              <a:rPr lang="fr-FR" b="1" dirty="0" smtClean="0"/>
              <a:t>illégale, </a:t>
            </a:r>
          </a:p>
          <a:p>
            <a:r>
              <a:rPr lang="fr-FR" b="1" dirty="0" smtClean="0"/>
              <a:t>périphérique, </a:t>
            </a:r>
          </a:p>
          <a:p>
            <a:r>
              <a:rPr lang="fr-FR" b="1" dirty="0" smtClean="0"/>
              <a:t>autonome…</a:t>
            </a:r>
            <a:endParaRPr lang="fr-FR" b="1" dirty="0"/>
          </a:p>
        </p:txBody>
      </p:sp>
    </p:spTree>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214282" y="0"/>
            <a:ext cx="8501122" cy="6715148"/>
          </a:xfrm>
        </p:spPr>
        <p:txBody>
          <a:bodyPr>
            <a:normAutofit fontScale="92500"/>
          </a:bodyPr>
          <a:lstStyle/>
          <a:p>
            <a:pPr algn="ctr"/>
            <a:r>
              <a:rPr lang="fr-FR" b="1" smtClean="0"/>
              <a:t>Le Bureau International du Travail (BIT) définit le secteur informe</a:t>
            </a:r>
            <a:r>
              <a:rPr lang="fr-FR" smtClean="0"/>
              <a:t>l </a:t>
            </a:r>
            <a:r>
              <a:rPr lang="fr-FR" b="1" smtClean="0"/>
              <a:t>comme étant </a:t>
            </a:r>
          </a:p>
          <a:p>
            <a:endParaRPr lang="fr-FR" b="1" smtClean="0"/>
          </a:p>
          <a:p>
            <a:pPr>
              <a:buNone/>
            </a:pPr>
            <a:endParaRPr lang="fr-FR" b="1" smtClean="0"/>
          </a:p>
          <a:p>
            <a:pPr algn="ctr">
              <a:buNone/>
            </a:pPr>
            <a:r>
              <a:rPr lang="fr-FR" smtClean="0"/>
              <a:t>   </a:t>
            </a:r>
            <a:r>
              <a:rPr lang="fr-FR" b="1" smtClean="0"/>
              <a:t>un ensemble d'unités produisant des biens et services en vue principalement de créer des emplois et des revenus   pour les personnes concernées. </a:t>
            </a:r>
          </a:p>
          <a:p>
            <a:pPr algn="ctr"/>
            <a:r>
              <a:rPr lang="fr-FR" b="1" smtClean="0"/>
              <a:t>Ces unités, ayant un faible niveau d'organisation, opèrent à petites échelles et de manière spécifique, avec peu ou pas de division entre le travail et le capital en tant que facteurs de production. </a:t>
            </a:r>
          </a:p>
          <a:p>
            <a:pPr algn="ctr"/>
            <a:r>
              <a:rPr lang="fr-FR" b="1" smtClean="0"/>
              <a:t>Les relations de travail, lorsqu'elles existent, sont surtout fondées sur l'emploi occasionnel, les relations de parenté ou les relations personnelles et sociales plutôt que sur des accords contractuels comportant des garanties en bonne et due forme"(BIT.1993).</a:t>
            </a:r>
          </a:p>
          <a:p>
            <a:pPr>
              <a:buNone/>
            </a:pPr>
            <a:endParaRPr lang="fr-FR" dirty="0" smtClean="0"/>
          </a:p>
        </p:txBody>
      </p:sp>
      <p:sp>
        <p:nvSpPr>
          <p:cNvPr id="4" name="Flèche vers le bas 3"/>
          <p:cNvSpPr/>
          <p:nvPr/>
        </p:nvSpPr>
        <p:spPr>
          <a:xfrm>
            <a:off x="4000496" y="714356"/>
            <a:ext cx="484632"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0" y="214290"/>
            <a:ext cx="8643998" cy="6429420"/>
          </a:xfrm>
        </p:spPr>
        <p:style>
          <a:lnRef idx="1">
            <a:schemeClr val="accent2"/>
          </a:lnRef>
          <a:fillRef idx="2">
            <a:schemeClr val="accent2"/>
          </a:fillRef>
          <a:effectRef idx="1">
            <a:schemeClr val="accent2"/>
          </a:effectRef>
          <a:fontRef idx="minor">
            <a:schemeClr val="dk1"/>
          </a:fontRef>
        </p:style>
        <p:txBody>
          <a:bodyPr/>
          <a:lstStyle/>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smtClean="0"/>
          </a:p>
          <a:p>
            <a:pPr algn="ctr">
              <a:buNone/>
            </a:pPr>
            <a:endParaRPr lang="fr-FR" dirty="0"/>
          </a:p>
        </p:txBody>
      </p:sp>
      <p:sp>
        <p:nvSpPr>
          <p:cNvPr id="4" name="Rectangle à coins arrondis 3"/>
          <p:cNvSpPr/>
          <p:nvPr/>
        </p:nvSpPr>
        <p:spPr>
          <a:xfrm>
            <a:off x="357158" y="428604"/>
            <a:ext cx="8286808" cy="3429024"/>
          </a:xfrm>
          <a:prstGeom prst="roundRect">
            <a:avLst/>
          </a:prstGeom>
          <a:ln>
            <a:solidFill>
              <a:srgbClr val="C0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buNone/>
            </a:pPr>
            <a:r>
              <a:rPr lang="fr-FR" sz="2800" b="1" dirty="0" smtClean="0">
                <a:solidFill>
                  <a:schemeClr val="tx1"/>
                </a:solidFill>
              </a:rPr>
              <a:t>Selon le Ministère du Commerce, </a:t>
            </a:r>
          </a:p>
          <a:p>
            <a:pPr algn="ctr">
              <a:buNone/>
            </a:pPr>
            <a:endParaRPr lang="fr-FR" sz="1000" b="1" dirty="0" smtClean="0">
              <a:solidFill>
                <a:schemeClr val="tx1"/>
              </a:solidFill>
            </a:endParaRPr>
          </a:p>
          <a:p>
            <a:pPr>
              <a:buNone/>
            </a:pPr>
            <a:r>
              <a:rPr lang="fr-FR" sz="2400" b="1" dirty="0" smtClean="0">
                <a:solidFill>
                  <a:schemeClr val="tx1"/>
                </a:solidFill>
              </a:rPr>
              <a:t>              Est considérée comme informelle</a:t>
            </a:r>
          </a:p>
          <a:p>
            <a:pPr>
              <a:buNone/>
            </a:pPr>
            <a:endParaRPr lang="fr-FR" sz="1050" b="1" dirty="0" smtClean="0">
              <a:solidFill>
                <a:schemeClr val="tx1"/>
              </a:solidFill>
            </a:endParaRPr>
          </a:p>
          <a:p>
            <a:pPr algn="ctr">
              <a:buNone/>
            </a:pPr>
            <a:r>
              <a:rPr lang="fr-FR" sz="2400" b="1" i="1" dirty="0" smtClean="0">
                <a:solidFill>
                  <a:schemeClr val="tx1"/>
                </a:solidFill>
              </a:rPr>
              <a:t>« toute activité commerciale ou économie exercée en marge des réglementations, sans titre légale (registre du commerce, carte d'artisan...) et allant jusqu'à l'injection de produits importés  ou fabriqués localement, frauduleusement, dans le circuit de distribution ».</a:t>
            </a:r>
            <a:r>
              <a:rPr lang="fr-FR" dirty="0" smtClean="0"/>
              <a:t> </a:t>
            </a:r>
            <a:endParaRPr lang="fr-FR" dirty="0"/>
          </a:p>
        </p:txBody>
      </p:sp>
      <p:sp>
        <p:nvSpPr>
          <p:cNvPr id="5" name="Ellipse 4"/>
          <p:cNvSpPr/>
          <p:nvPr/>
        </p:nvSpPr>
        <p:spPr>
          <a:xfrm flipH="1">
            <a:off x="571472" y="4214818"/>
            <a:ext cx="8215370" cy="2071702"/>
          </a:xfrm>
          <a:prstGeom prst="ellipse">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buNone/>
            </a:pPr>
            <a:r>
              <a:rPr lang="fr-FR" sz="2200" b="1" dirty="0" smtClean="0">
                <a:solidFill>
                  <a:schemeClr val="tx1"/>
                </a:solidFill>
              </a:rPr>
              <a:t>En Algérie, les estimations de l’économie informelle se situent à hauteur d’environ 45% et certaines sources avancent le chiffre de 50% du PNB.</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142852"/>
            <a:ext cx="7467600" cy="71438"/>
          </a:xfrm>
        </p:spPr>
        <p:txBody>
          <a:bodyPr>
            <a:normAutofit fontScale="90000"/>
          </a:bodyPr>
          <a:lstStyle/>
          <a:p>
            <a:endParaRPr lang="fr-FR" dirty="0"/>
          </a:p>
        </p:txBody>
      </p:sp>
      <p:sp>
        <p:nvSpPr>
          <p:cNvPr id="3" name="Espace réservé du contenu 2"/>
          <p:cNvSpPr>
            <a:spLocks noGrp="1"/>
          </p:cNvSpPr>
          <p:nvPr>
            <p:ph sz="quarter" idx="1"/>
          </p:nvPr>
        </p:nvSpPr>
        <p:spPr>
          <a:xfrm>
            <a:off x="214282" y="357166"/>
            <a:ext cx="8501122" cy="6188224"/>
          </a:xfrm>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fr-FR" b="1" dirty="0" smtClean="0"/>
              <a:t>	</a:t>
            </a:r>
            <a:endParaRPr lang="fr-FR" b="1" dirty="0" smtClean="0">
              <a:solidFill>
                <a:srgbClr val="C00000"/>
              </a:solidFill>
            </a:endParaRPr>
          </a:p>
          <a:p>
            <a:pPr algn="ctr">
              <a:buNone/>
            </a:pPr>
            <a:endParaRPr lang="fr-FR" dirty="0" smtClean="0"/>
          </a:p>
          <a:p>
            <a:pPr algn="ctr">
              <a:buNone/>
            </a:pPr>
            <a:r>
              <a:rPr lang="fr-FR" dirty="0" smtClean="0"/>
              <a:t>La situation du tissu économique à fin 2016, il est enregistré 1.890</a:t>
            </a:r>
            <a:r>
              <a:rPr lang="ar-SA" dirty="0" smtClean="0"/>
              <a:t>.</a:t>
            </a:r>
            <a:r>
              <a:rPr lang="fr-FR" dirty="0" smtClean="0"/>
              <a:t>257 commerçants  inscrits au registre du commerce selon les deux statuts:</a:t>
            </a:r>
          </a:p>
          <a:p>
            <a:pPr lvl="0">
              <a:buNone/>
            </a:pPr>
            <a:r>
              <a:rPr lang="fr-FR" dirty="0" smtClean="0"/>
              <a:t>                                            1.717.382,  soit (90,9 %);</a:t>
            </a:r>
          </a:p>
          <a:p>
            <a:pPr lvl="0">
              <a:buNone/>
            </a:pPr>
            <a:r>
              <a:rPr lang="fr-FR" dirty="0" smtClean="0"/>
              <a:t>                                               172.875,  soit (9,1 %).</a:t>
            </a:r>
          </a:p>
          <a:p>
            <a:pPr>
              <a:buNone/>
            </a:pPr>
            <a:r>
              <a:rPr lang="fr-FR" dirty="0" smtClean="0"/>
              <a:t> </a:t>
            </a:r>
          </a:p>
          <a:p>
            <a:pPr>
              <a:buNone/>
            </a:pPr>
            <a:r>
              <a:rPr lang="fr-FR" dirty="0" smtClean="0"/>
              <a:t>     </a:t>
            </a:r>
            <a:endParaRPr lang="fr-FR" b="1" dirty="0"/>
          </a:p>
        </p:txBody>
      </p:sp>
      <p:sp>
        <p:nvSpPr>
          <p:cNvPr id="4" name="Pentagone 3"/>
          <p:cNvSpPr/>
          <p:nvPr/>
        </p:nvSpPr>
        <p:spPr>
          <a:xfrm>
            <a:off x="357158" y="2428868"/>
            <a:ext cx="3214710" cy="42862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Personnes Physiques</a:t>
            </a:r>
            <a:endParaRPr lang="fr-FR" sz="2000" b="1" dirty="0">
              <a:solidFill>
                <a:schemeClr val="tx1"/>
              </a:solidFill>
            </a:endParaRPr>
          </a:p>
        </p:txBody>
      </p:sp>
      <p:sp>
        <p:nvSpPr>
          <p:cNvPr id="6" name="Pentagone 5"/>
          <p:cNvSpPr/>
          <p:nvPr/>
        </p:nvSpPr>
        <p:spPr>
          <a:xfrm>
            <a:off x="357158" y="3000372"/>
            <a:ext cx="3286148" cy="42862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Personnes Morales</a:t>
            </a:r>
            <a:endParaRPr lang="fr-FR" sz="2000" b="1" dirty="0">
              <a:solidFill>
                <a:schemeClr val="tx1"/>
              </a:solidFill>
            </a:endParaRPr>
          </a:p>
        </p:txBody>
      </p:sp>
      <p:sp>
        <p:nvSpPr>
          <p:cNvPr id="7" name="Organigramme : Alternative 6"/>
          <p:cNvSpPr/>
          <p:nvPr/>
        </p:nvSpPr>
        <p:spPr>
          <a:xfrm>
            <a:off x="928662" y="3643314"/>
            <a:ext cx="7286676" cy="271464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fr-FR" sz="2400" b="1" dirty="0" smtClean="0">
                <a:solidFill>
                  <a:schemeClr val="tx1"/>
                </a:solidFill>
              </a:rPr>
              <a:t>Globalement et comparativement  à la fin de l’année 2015, il y a eu une augmentation de (+3,24%) représentant 59.258 commerçants nouveaux inscrits, soit un taux appréciable en termes de créations d'entreprises</a:t>
            </a:r>
          </a:p>
          <a:p>
            <a:r>
              <a:rPr lang="fr-FR" dirty="0" smtClean="0"/>
              <a:t> </a:t>
            </a:r>
          </a:p>
        </p:txBody>
      </p:sp>
      <p:sp>
        <p:nvSpPr>
          <p:cNvPr id="8" name="Ellipse 7"/>
          <p:cNvSpPr/>
          <p:nvPr/>
        </p:nvSpPr>
        <p:spPr>
          <a:xfrm>
            <a:off x="500034" y="285728"/>
            <a:ext cx="785818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3">
                    <a:lumMod val="50000"/>
                  </a:schemeClr>
                </a:solidFill>
              </a:rPr>
              <a:t>APERCU SUR LA PRESENTATION DU TISSU COMMERCIAL EXISTANT</a:t>
            </a:r>
            <a:endParaRPr lang="fr-FR" dirty="0">
              <a:solidFill>
                <a:schemeClr val="accent3">
                  <a:lumMod val="50000"/>
                </a:schemeClr>
              </a:solidFill>
            </a:endParaRPr>
          </a:p>
        </p:txBody>
      </p:sp>
    </p:spTree>
  </p:cSld>
  <p:clrMapOvr>
    <a:masterClrMapping/>
  </p:clrMapOvr>
  <p:transition>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45719"/>
          </a:xfrm>
        </p:spPr>
        <p:txBody>
          <a:bodyPr>
            <a:normAutofit fontScale="90000"/>
          </a:bodyPr>
          <a:lstStyle/>
          <a:p>
            <a:endParaRPr lang="fr-FR" dirty="0"/>
          </a:p>
        </p:txBody>
      </p:sp>
      <p:sp>
        <p:nvSpPr>
          <p:cNvPr id="3" name="Espace réservé du contenu 2"/>
          <p:cNvSpPr>
            <a:spLocks noGrp="1"/>
          </p:cNvSpPr>
          <p:nvPr>
            <p:ph sz="quarter" idx="1"/>
          </p:nvPr>
        </p:nvSpPr>
        <p:spPr>
          <a:xfrm>
            <a:off x="142844" y="285728"/>
            <a:ext cx="8643998" cy="6429420"/>
          </a:xfrm>
        </p:spPr>
        <p:txBody>
          <a:bodyPr>
            <a:normAutofit fontScale="62500" lnSpcReduction="20000"/>
          </a:bodyPr>
          <a:lstStyle/>
          <a:p>
            <a:endParaRPr lang="fr-FR" b="1" i="1" dirty="0" smtClean="0"/>
          </a:p>
          <a:p>
            <a:pPr algn="ctr">
              <a:buNone/>
            </a:pPr>
            <a:r>
              <a:rPr lang="fr-FR" sz="3400" b="1" i="1" dirty="0" smtClean="0"/>
              <a:t>P</a:t>
            </a:r>
            <a:r>
              <a:rPr lang="fr-FR" sz="3400" dirty="0" smtClean="0"/>
              <a:t>ar secteur d'activités, les commerçants sont répartis dans les proportions suivantes :</a:t>
            </a:r>
          </a:p>
          <a:p>
            <a:pPr algn="ctr">
              <a:buNone/>
            </a:pPr>
            <a:r>
              <a:rPr lang="fr-FR" sz="3400" dirty="0" smtClean="0"/>
              <a:t> </a:t>
            </a:r>
            <a:endParaRPr lang="fr-FR" dirty="0" smtClean="0"/>
          </a:p>
          <a:p>
            <a:pPr>
              <a:buNone/>
            </a:pPr>
            <a:r>
              <a:rPr lang="fr-FR" sz="2600" b="1" u="sng" dirty="0" smtClean="0"/>
              <a:t>Personnes physiques:</a:t>
            </a:r>
            <a:endParaRPr lang="fr-FR" sz="2600" dirty="0" smtClean="0"/>
          </a:p>
          <a:p>
            <a:pPr>
              <a:buNone/>
            </a:pPr>
            <a:r>
              <a:rPr lang="fr-FR" b="1" dirty="0" smtClean="0"/>
              <a:t> </a:t>
            </a:r>
            <a:endParaRPr lang="fr-FR" dirty="0" smtClean="0"/>
          </a:p>
          <a:p>
            <a:pPr lvl="0"/>
            <a:r>
              <a:rPr lang="fr-FR" sz="2600" dirty="0" smtClean="0"/>
              <a:t>Distribution en détail (43,32%);</a:t>
            </a:r>
          </a:p>
          <a:p>
            <a:pPr lvl="0"/>
            <a:r>
              <a:rPr lang="fr-FR" sz="2600" dirty="0" smtClean="0"/>
              <a:t>Les services (39,13%);</a:t>
            </a:r>
          </a:p>
          <a:p>
            <a:pPr lvl="0"/>
            <a:r>
              <a:rPr lang="fr-FR" sz="2600" dirty="0" smtClean="0">
                <a:solidFill>
                  <a:srgbClr val="FF0000"/>
                </a:solidFill>
              </a:rPr>
              <a:t>Production de biens (13,64%);</a:t>
            </a:r>
          </a:p>
          <a:p>
            <a:pPr lvl="0"/>
            <a:r>
              <a:rPr lang="fr-FR" sz="2600" dirty="0" smtClean="0"/>
              <a:t>Distribution en gros  (3,62%);</a:t>
            </a:r>
          </a:p>
          <a:p>
            <a:pPr lvl="0"/>
            <a:r>
              <a:rPr lang="fr-FR" sz="2600" dirty="0" smtClean="0">
                <a:solidFill>
                  <a:srgbClr val="FF0000"/>
                </a:solidFill>
              </a:rPr>
              <a:t>Production artisanale (0,27%);</a:t>
            </a:r>
          </a:p>
          <a:p>
            <a:pPr lvl="0"/>
            <a:r>
              <a:rPr lang="fr-FR" sz="2600" dirty="0" smtClean="0"/>
              <a:t>Exportation (0,02%).</a:t>
            </a:r>
          </a:p>
          <a:p>
            <a:pPr>
              <a:buNone/>
            </a:pPr>
            <a:r>
              <a:rPr lang="fr-FR" sz="2600" dirty="0" smtClean="0"/>
              <a:t> </a:t>
            </a:r>
          </a:p>
          <a:p>
            <a:pPr>
              <a:buNone/>
            </a:pPr>
            <a:r>
              <a:rPr lang="fr-FR" b="1" u="sng" dirty="0" smtClean="0"/>
              <a:t>Personnes morales:</a:t>
            </a:r>
            <a:endParaRPr lang="fr-FR" dirty="0" smtClean="0"/>
          </a:p>
          <a:p>
            <a:pPr>
              <a:buNone/>
            </a:pPr>
            <a:r>
              <a:rPr lang="fr-FR" b="1" dirty="0" smtClean="0"/>
              <a:t> </a:t>
            </a:r>
            <a:endParaRPr lang="fr-FR" dirty="0" smtClean="0"/>
          </a:p>
          <a:p>
            <a:pPr lvl="0"/>
            <a:r>
              <a:rPr lang="fr-FR" sz="2600" dirty="0" smtClean="0"/>
              <a:t>Les services (32,23%);</a:t>
            </a:r>
          </a:p>
          <a:p>
            <a:pPr lvl="0"/>
            <a:r>
              <a:rPr lang="fr-FR" sz="2600" dirty="0" smtClean="0">
                <a:solidFill>
                  <a:srgbClr val="FF0000"/>
                </a:solidFill>
              </a:rPr>
              <a:t>Production de biens (29,52%);</a:t>
            </a:r>
          </a:p>
          <a:p>
            <a:pPr lvl="0"/>
            <a:r>
              <a:rPr lang="fr-FR" sz="2600" dirty="0" smtClean="0"/>
              <a:t>Importation pour la revente en l’état (19,89%);</a:t>
            </a:r>
          </a:p>
          <a:p>
            <a:pPr lvl="0"/>
            <a:r>
              <a:rPr lang="fr-FR" sz="2600" dirty="0" smtClean="0"/>
              <a:t>Distribution en gros  (10,05%);</a:t>
            </a:r>
          </a:p>
          <a:p>
            <a:pPr lvl="0"/>
            <a:r>
              <a:rPr lang="fr-FR" sz="2600" dirty="0" smtClean="0"/>
              <a:t>Distribution en détail (6,90%);</a:t>
            </a:r>
          </a:p>
          <a:p>
            <a:pPr lvl="0"/>
            <a:r>
              <a:rPr lang="fr-FR" sz="2600" dirty="0" smtClean="0">
                <a:solidFill>
                  <a:srgbClr val="FF0000"/>
                </a:solidFill>
              </a:rPr>
              <a:t>Production artisanale (0,81%);</a:t>
            </a:r>
          </a:p>
          <a:p>
            <a:pPr lvl="0"/>
            <a:r>
              <a:rPr lang="fr-FR" sz="2600" dirty="0" smtClean="0"/>
              <a:t>Exportation (0,60%).</a:t>
            </a:r>
          </a:p>
          <a:p>
            <a:endParaRPr lang="fr-FR" dirty="0"/>
          </a:p>
        </p:txBody>
      </p:sp>
      <p:sp>
        <p:nvSpPr>
          <p:cNvPr id="5" name="Ellipse 4"/>
          <p:cNvSpPr/>
          <p:nvPr/>
        </p:nvSpPr>
        <p:spPr>
          <a:xfrm>
            <a:off x="5072066" y="1142984"/>
            <a:ext cx="3714776" cy="5429288"/>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t"/>
          <a:lstStyle/>
          <a:p>
            <a:pPr lvl="0" algn="ctr"/>
            <a:r>
              <a:rPr lang="fr-FR" dirty="0" smtClean="0">
                <a:solidFill>
                  <a:schemeClr val="tx1"/>
                </a:solidFill>
              </a:rPr>
              <a:t>Le taux du secteur d’activité  de production de biens et artisanal  reste mal représenté, malgré les facilités présentées par l’Etat pour la création des entreprises de production à l’effet satisfaire le besoin national et dégager un potentiel exportable.</a:t>
            </a:r>
          </a:p>
        </p:txBody>
      </p:sp>
      <p:sp>
        <p:nvSpPr>
          <p:cNvPr id="6" name="Accolade fermante 5"/>
          <p:cNvSpPr/>
          <p:nvPr/>
        </p:nvSpPr>
        <p:spPr>
          <a:xfrm>
            <a:off x="4643438" y="2000240"/>
            <a:ext cx="298324" cy="4143404"/>
          </a:xfrm>
          <a:prstGeom prst="rightBrace">
            <a:avLst>
              <a:gd name="adj1" fmla="val 252194"/>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14290"/>
            <a:ext cx="7467600" cy="60348"/>
          </a:xfrm>
        </p:spPr>
        <p:txBody>
          <a:bodyPr>
            <a:normAutofit fontScale="90000"/>
          </a:bodyPr>
          <a:lstStyle/>
          <a:p>
            <a:endParaRPr lang="fr-FR" dirty="0"/>
          </a:p>
        </p:txBody>
      </p:sp>
      <p:sp>
        <p:nvSpPr>
          <p:cNvPr id="3" name="Espace réservé du contenu 2"/>
          <p:cNvSpPr>
            <a:spLocks noGrp="1"/>
          </p:cNvSpPr>
          <p:nvPr>
            <p:ph sz="quarter" idx="1"/>
          </p:nvPr>
        </p:nvSpPr>
        <p:spPr>
          <a:xfrm>
            <a:off x="457200" y="571480"/>
            <a:ext cx="8258204" cy="5902472"/>
          </a:xfrm>
        </p:spPr>
        <p:txBody>
          <a:bodyPr>
            <a:normAutofit/>
          </a:bodyPr>
          <a:lstStyle/>
          <a:p>
            <a:pPr algn="ctr">
              <a:buNone/>
            </a:pPr>
            <a:endParaRPr lang="fr-FR" b="1" dirty="0" smtClean="0"/>
          </a:p>
          <a:p>
            <a:pPr algn="ctr">
              <a:buNone/>
            </a:pPr>
            <a:endParaRPr lang="fr-FR" dirty="0" smtClean="0"/>
          </a:p>
          <a:p>
            <a:pPr algn="ctr">
              <a:buNone/>
            </a:pPr>
            <a:r>
              <a:rPr lang="fr-FR" b="1" dirty="0" smtClean="0"/>
              <a:t>       L’enquête de l’ONS, révèle que l’économie informelle occupait </a:t>
            </a:r>
            <a:r>
              <a:rPr lang="fr-FR" b="1" dirty="0" smtClean="0">
                <a:solidFill>
                  <a:srgbClr val="FF0000"/>
                </a:solidFill>
              </a:rPr>
              <a:t>1,6 million d’employés en 2001</a:t>
            </a:r>
            <a:r>
              <a:rPr lang="fr-FR" b="1" dirty="0" smtClean="0"/>
              <a:t>. </a:t>
            </a:r>
            <a:r>
              <a:rPr lang="fr-FR" b="1" dirty="0" smtClean="0">
                <a:solidFill>
                  <a:srgbClr val="FF0000"/>
                </a:solidFill>
              </a:rPr>
              <a:t>En 2012 ce chiffre a atteint 3,9 millions </a:t>
            </a:r>
            <a:r>
              <a:rPr lang="fr-FR" b="1" dirty="0" smtClean="0"/>
              <a:t>soit </a:t>
            </a:r>
            <a:r>
              <a:rPr lang="fr-FR" b="1" dirty="0" smtClean="0">
                <a:solidFill>
                  <a:srgbClr val="FF0000"/>
                </a:solidFill>
              </a:rPr>
              <a:t>45,6%</a:t>
            </a:r>
            <a:r>
              <a:rPr lang="fr-FR" b="1" dirty="0" smtClean="0"/>
              <a:t> de la main d’œuvre totale non agricole répartis comme suit :</a:t>
            </a:r>
          </a:p>
          <a:p>
            <a:pPr marL="173038" indent="358775" algn="ctr">
              <a:buFont typeface="Wingdings" pitchFamily="2" charset="2"/>
              <a:buChar char="Ø"/>
            </a:pPr>
            <a:r>
              <a:rPr lang="fr-FR" sz="2200" b="1" dirty="0" smtClean="0"/>
              <a:t>le</a:t>
            </a:r>
            <a:r>
              <a:rPr lang="fr-FR" b="1" dirty="0" smtClean="0"/>
              <a:t> commerce et les services représentent 45,3%;</a:t>
            </a:r>
          </a:p>
          <a:p>
            <a:pPr marL="173038" indent="358775">
              <a:buFont typeface="Wingdings" pitchFamily="2" charset="2"/>
              <a:buChar char="Ø"/>
            </a:pPr>
            <a:r>
              <a:rPr lang="fr-FR" sz="2800" b="1" dirty="0" smtClean="0"/>
              <a:t>  </a:t>
            </a:r>
            <a:r>
              <a:rPr lang="fr-FR" b="1" dirty="0" smtClean="0"/>
              <a:t>les BTP 37%;</a:t>
            </a:r>
          </a:p>
          <a:p>
            <a:pPr marL="173038" indent="358775">
              <a:buFont typeface="Wingdings" pitchFamily="2" charset="2"/>
              <a:buChar char="Ø"/>
            </a:pPr>
            <a:r>
              <a:rPr lang="fr-FR" b="1" dirty="0" smtClean="0"/>
              <a:t>  les activités manufacturières 17,7%.</a:t>
            </a:r>
          </a:p>
          <a:p>
            <a:pPr>
              <a:buNone/>
            </a:pPr>
            <a:endParaRPr lang="fr-FR" dirty="0"/>
          </a:p>
        </p:txBody>
      </p:sp>
      <p:sp>
        <p:nvSpPr>
          <p:cNvPr id="5" name="Flèche droite 4"/>
          <p:cNvSpPr/>
          <p:nvPr/>
        </p:nvSpPr>
        <p:spPr>
          <a:xfrm>
            <a:off x="500034" y="3000372"/>
            <a:ext cx="692656" cy="285752"/>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p>
        </p:txBody>
      </p:sp>
    </p:spTree>
  </p:cSld>
  <p:clrMapOvr>
    <a:masterClrMapping/>
  </p:clrMapOvr>
  <p:transition>
    <p:pull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2128</TotalTime>
  <Words>1398</Words>
  <Application>Microsoft Office PowerPoint</Application>
  <PresentationFormat>Affichage à l'écran (4:3)</PresentationFormat>
  <Paragraphs>242</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Oriel</vt:lpstr>
      <vt:lpstr>     </vt:lpstr>
      <vt:lpstr>     </vt:lpstr>
      <vt:lpstr>     </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a_saadi</dc:creator>
  <cp:lastModifiedBy>MC</cp:lastModifiedBy>
  <cp:revision>37</cp:revision>
  <dcterms:created xsi:type="dcterms:W3CDTF">2017-02-11T13:12:18Z</dcterms:created>
  <dcterms:modified xsi:type="dcterms:W3CDTF">2017-03-05T09:44:10Z</dcterms:modified>
</cp:coreProperties>
</file>